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7" r:id="rId6"/>
    <p:sldId id="262" r:id="rId7"/>
    <p:sldId id="263" r:id="rId8"/>
    <p:sldId id="269" r:id="rId9"/>
    <p:sldId id="290" r:id="rId10"/>
    <p:sldId id="291" r:id="rId11"/>
    <p:sldId id="276" r:id="rId12"/>
    <p:sldId id="260" r:id="rId13"/>
    <p:sldId id="282" r:id="rId14"/>
    <p:sldId id="283" r:id="rId15"/>
    <p:sldId id="285" r:id="rId16"/>
    <p:sldId id="286" r:id="rId17"/>
    <p:sldId id="287" r:id="rId18"/>
    <p:sldId id="270" r:id="rId19"/>
    <p:sldId id="264" r:id="rId20"/>
    <p:sldId id="266" r:id="rId21"/>
    <p:sldId id="274" r:id="rId22"/>
    <p:sldId id="288" r:id="rId23"/>
    <p:sldId id="289" r:id="rId24"/>
    <p:sldId id="272" r:id="rId25"/>
    <p:sldId id="27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B96C83-C086-4A1E-B3C0-F8BEF3EF39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8AAFC306-1DD2-41B5-89EC-7A7733844C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180D43CA-CD85-440F-93B4-7AD582FE8C23}"/>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4524E46B-5305-4477-9E9B-B81AC1E5C9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420113E-F5EC-49A0-BC44-EA1817E163DB}"/>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100770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D2B05C-6CB4-4CD7-ABD4-64ECDEF461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D78B1EE-F18C-4CB8-8CAB-4B68EED0F3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C9CD24B-87EF-46BA-B5A6-ABCF24779C33}"/>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2625E755-0AB1-4680-9102-C8C4AC86CB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2678079-946F-4462-A6B2-56B72B23E1CA}"/>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1345667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326D75-DBFB-484B-A283-C7568E7E93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30F0F4C-73A4-4EA7-8E4D-935C638AB7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7D5DB847-2312-448E-A7AF-95BFE95D3EB1}"/>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0862534E-3103-49E2-BEB4-30D7880FAD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50EE503-D42F-4D99-83D3-8A6D0941EF98}"/>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460815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73F4F2-B5EE-414C-A587-57DD1C2719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6028135-E634-4918-8023-4C09C0D4502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13A2920E-4B77-4F4A-9BDB-2E957B4FCB4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E923773D-C886-4169-91C9-6F6B1876A76A}"/>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6" name="Footer Placeholder 5">
            <a:extLst>
              <a:ext uri="{FF2B5EF4-FFF2-40B4-BE49-F238E27FC236}">
                <a16:creationId xmlns:a16="http://schemas.microsoft.com/office/drawing/2014/main" xmlns="" id="{C953BACB-6928-49DD-A192-D46CC4C153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1E4524E-4164-425E-898E-75579555B044}"/>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306845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FE8668-8703-4728-9CD7-E45E34D845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EF631CD-E68A-43B9-9DF4-5441BE7385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60D9CE42-2CB5-4E28-9032-C91EB41DF0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B2A679C9-2EF2-414E-9F12-24E6F7CF36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B90A0C2-2375-4EF2-97EC-07AF229FA28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22BECF6-1C51-493C-9519-421653A9C2E0}"/>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8" name="Footer Placeholder 7">
            <a:extLst>
              <a:ext uri="{FF2B5EF4-FFF2-40B4-BE49-F238E27FC236}">
                <a16:creationId xmlns:a16="http://schemas.microsoft.com/office/drawing/2014/main" xmlns="" id="{EB1E6C80-08BE-49B3-B4C0-F29D0681D23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E4D6F78A-0250-4C36-85AF-A685244C2EBC}"/>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886881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16F96B-A0A1-440D-89FB-779DC86DDA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1A30396C-D868-4E2F-831A-527AC42A7F8A}"/>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4" name="Footer Placeholder 3">
            <a:extLst>
              <a:ext uri="{FF2B5EF4-FFF2-40B4-BE49-F238E27FC236}">
                <a16:creationId xmlns:a16="http://schemas.microsoft.com/office/drawing/2014/main" xmlns="" id="{94B0CD9F-1EF9-405E-98D6-D1C72FB5CF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67C8BE92-A83F-4C17-9C0F-521781C94FD0}"/>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966086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C224099B-AEA8-4A6F-809C-B4E86B631607}"/>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3" name="Footer Placeholder 2">
            <a:extLst>
              <a:ext uri="{FF2B5EF4-FFF2-40B4-BE49-F238E27FC236}">
                <a16:creationId xmlns:a16="http://schemas.microsoft.com/office/drawing/2014/main" xmlns="" id="{0D1F2807-6696-4213-8B80-9F7B755B51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2883CDC-280B-49C1-AE3B-B01F89A12974}"/>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1774474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00E0FA-9A4F-4316-AA45-0BD72A29F5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B075588-BBCC-44F6-8352-2BF453D5FF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A4DAED6A-61AB-4714-A317-30935D8AAB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C690A990-32D8-4795-95D1-80D1C802FD8A}"/>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6" name="Footer Placeholder 5">
            <a:extLst>
              <a:ext uri="{FF2B5EF4-FFF2-40B4-BE49-F238E27FC236}">
                <a16:creationId xmlns:a16="http://schemas.microsoft.com/office/drawing/2014/main" xmlns="" id="{0FE40DF8-C67D-454E-B488-F68A9BED5B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39221B05-8057-4BB1-8BCD-EF0F43168786}"/>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1933406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B40B75-6113-4A1E-9EFA-4FFBAB7FC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E682565B-477E-47BF-84E1-3B4133AB13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9EFFEFBA-C390-4352-911C-0340C9B758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D857919E-2E00-433B-8DD0-CD6B1568A395}"/>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6" name="Footer Placeholder 5">
            <a:extLst>
              <a:ext uri="{FF2B5EF4-FFF2-40B4-BE49-F238E27FC236}">
                <a16:creationId xmlns:a16="http://schemas.microsoft.com/office/drawing/2014/main" xmlns="" id="{BC27F99D-5AF9-4306-BB6E-7B209BF49F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AB314FF-FD3F-4F7E-9D27-2A82E69523A3}"/>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3178539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F7F469-1B48-4866-B07A-78DAC963BB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5DCD5D5C-846E-4D9C-B086-CB1A6665632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69101D1-B7C1-4750-B9D9-F3A0B10EC672}"/>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18E22BFF-9C53-4014-858D-E8BE865FCB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C7ED77D-EBA7-4F3F-A5D0-7927B14383A4}"/>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584895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C0816018-0630-4497-9787-C306EACF27D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D71A88B-B11F-4D26-8702-9E9A13C523F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B54D135-E821-46AC-89B4-14A98B820FC0}"/>
              </a:ext>
            </a:extLst>
          </p:cNvPr>
          <p:cNvSpPr>
            <a:spLocks noGrp="1"/>
          </p:cNvSpPr>
          <p:nvPr>
            <p:ph type="dt" sz="half" idx="10"/>
          </p:nvPr>
        </p:nvSpPr>
        <p:spPr/>
        <p:txBody>
          <a:body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FC9BBAEF-06E0-4092-8DBF-629CF59281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7D1B22E-5689-4ABA-8651-36B38B77ED4C}"/>
              </a:ext>
            </a:extLst>
          </p:cNvPr>
          <p:cNvSpPr>
            <a:spLocks noGrp="1"/>
          </p:cNvSpPr>
          <p:nvPr>
            <p:ph type="sldNum" sz="quarter" idx="12"/>
          </p:nvPr>
        </p:nvSpPr>
        <p:spPr/>
        <p:txBody>
          <a:bodyPr/>
          <a:lstStyle/>
          <a:p>
            <a:fld id="{B9FBB504-4177-4802-88BB-6B328AE97617}" type="slidenum">
              <a:rPr lang="en-GB" smtClean="0"/>
              <a:t>‹#›</a:t>
            </a:fld>
            <a:endParaRPr lang="en-GB"/>
          </a:p>
        </p:txBody>
      </p:sp>
    </p:spTree>
    <p:extLst>
      <p:ext uri="{BB962C8B-B14F-4D97-AF65-F5344CB8AC3E}">
        <p14:creationId xmlns:p14="http://schemas.microsoft.com/office/powerpoint/2010/main" val="3813219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B71839F-3184-43EE-8FF6-0B457D6A1D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47184ABF-96E4-4302-9C69-1E35509FB4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6FA544E-16B0-473C-9C0C-1869B39FE2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6E3F2-7003-4CB0-B970-524EE68EA862}" type="datetimeFigureOut">
              <a:rPr lang="en-GB" smtClean="0"/>
              <a:t>23/09/2022</a:t>
            </a:fld>
            <a:endParaRPr lang="en-GB"/>
          </a:p>
        </p:txBody>
      </p:sp>
      <p:sp>
        <p:nvSpPr>
          <p:cNvPr id="5" name="Footer Placeholder 4">
            <a:extLst>
              <a:ext uri="{FF2B5EF4-FFF2-40B4-BE49-F238E27FC236}">
                <a16:creationId xmlns:a16="http://schemas.microsoft.com/office/drawing/2014/main" xmlns="" id="{ABC580DF-ADDB-477D-A657-56382B7EAE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92DBAEC0-9728-4362-9E00-A37890FA7E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FBB504-4177-4802-88BB-6B328AE97617}" type="slidenum">
              <a:rPr lang="en-GB" smtClean="0"/>
              <a:t>‹#›</a:t>
            </a:fld>
            <a:endParaRPr lang="en-GB"/>
          </a:p>
        </p:txBody>
      </p:sp>
    </p:spTree>
    <p:extLst>
      <p:ext uri="{BB962C8B-B14F-4D97-AF65-F5344CB8AC3E}">
        <p14:creationId xmlns:p14="http://schemas.microsoft.com/office/powerpoint/2010/main" val="2397287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she-association.org.uk/curriculum-and-resources/resources/inclusion-belonging-addressing-extremism-%E2%80%94-ks1-2" TargetMode="Externa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hyperlink" Target="https://www.pshe-association.org.uk/curriculum-and-resources/resources/nspcc-underwear-rule-resources" TargetMode="External"/><Relationship Id="rId4" Type="http://schemas.openxmlformats.org/officeDocument/2006/relationships/hyperlink" Target="https://www.pshe-association.org.uk/curriculum-and-resources/resources/medway-public-health-directorate-relationships-and"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pshe-association.org.uk/curriculum-and-resources/resources/nspcc-%E2%80%98making-sense-relationships%E2%80%99-lesson-plans" TargetMode="Externa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hyperlink" Target="https://www.pshe-association.org.uk/curriculum-and-resources/resources/rise-above-schools-teaching-resources" TargetMode="External"/><Relationship Id="rId4" Type="http://schemas.openxmlformats.org/officeDocument/2006/relationships/hyperlink" Target="https://www.pshe-association.org.uk/curriculum-and-resources/resources/mental-health-and-emotional-wellbeing-lesson-plans"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E3A5BC-997F-449C-93FB-9873C83719C0}"/>
              </a:ext>
            </a:extLst>
          </p:cNvPr>
          <p:cNvSpPr>
            <a:spLocks noGrp="1"/>
          </p:cNvSpPr>
          <p:nvPr>
            <p:ph type="ctrTitle"/>
          </p:nvPr>
        </p:nvSpPr>
        <p:spPr/>
        <p:txBody>
          <a:bodyPr/>
          <a:lstStyle/>
          <a:p>
            <a:r>
              <a:rPr lang="en-GB" dirty="0"/>
              <a:t>Kingsley Primary</a:t>
            </a:r>
            <a:br>
              <a:rPr lang="en-GB" dirty="0"/>
            </a:br>
            <a:r>
              <a:rPr lang="en-GB" dirty="0"/>
              <a:t>Parents PSHE Meetings</a:t>
            </a:r>
          </a:p>
        </p:txBody>
      </p:sp>
      <p:sp>
        <p:nvSpPr>
          <p:cNvPr id="3" name="Subtitle 2">
            <a:extLst>
              <a:ext uri="{FF2B5EF4-FFF2-40B4-BE49-F238E27FC236}">
                <a16:creationId xmlns:a16="http://schemas.microsoft.com/office/drawing/2014/main" xmlns="" id="{66DBE05E-7B9B-4019-B820-558017D4DF4E}"/>
              </a:ext>
            </a:extLst>
          </p:cNvPr>
          <p:cNvSpPr>
            <a:spLocks noGrp="1"/>
          </p:cNvSpPr>
          <p:nvPr>
            <p:ph type="subTitle" idx="1"/>
          </p:nvPr>
        </p:nvSpPr>
        <p:spPr>
          <a:xfrm>
            <a:off x="1524000" y="3602037"/>
            <a:ext cx="9144000" cy="2853083"/>
          </a:xfrm>
        </p:spPr>
        <p:txBody>
          <a:bodyPr>
            <a:normAutofit/>
          </a:bodyPr>
          <a:lstStyle/>
          <a:p>
            <a:r>
              <a:rPr lang="en-GB" dirty="0"/>
              <a:t>Spring 2022</a:t>
            </a:r>
          </a:p>
          <a:p>
            <a:endParaRPr lang="en-GB" dirty="0"/>
          </a:p>
          <a:p>
            <a:pPr algn="l"/>
            <a:r>
              <a:rPr lang="en-GB" dirty="0"/>
              <a:t>Fire alarm</a:t>
            </a:r>
          </a:p>
          <a:p>
            <a:pPr algn="l"/>
            <a:r>
              <a:rPr lang="en-GB" dirty="0"/>
              <a:t>Mobile phones</a:t>
            </a:r>
          </a:p>
          <a:p>
            <a:pPr algn="l"/>
            <a:r>
              <a:rPr lang="en-GB" dirty="0"/>
              <a:t>Questions</a:t>
            </a:r>
          </a:p>
          <a:p>
            <a:pPr algn="l"/>
            <a:r>
              <a:rPr lang="en-GB" dirty="0"/>
              <a:t>Translation</a:t>
            </a:r>
          </a:p>
        </p:txBody>
      </p:sp>
    </p:spTree>
    <p:extLst>
      <p:ext uri="{BB962C8B-B14F-4D97-AF65-F5344CB8AC3E}">
        <p14:creationId xmlns:p14="http://schemas.microsoft.com/office/powerpoint/2010/main" val="2139094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FEE8C4-7222-47AE-85A5-C6C6AAFD717E}"/>
              </a:ext>
            </a:extLst>
          </p:cNvPr>
          <p:cNvSpPr>
            <a:spLocks noGrp="1"/>
          </p:cNvSpPr>
          <p:nvPr>
            <p:ph type="title"/>
          </p:nvPr>
        </p:nvSpPr>
        <p:spPr/>
        <p:txBody>
          <a:bodyPr>
            <a:normAutofit/>
          </a:bodyPr>
          <a:lstStyle/>
          <a:p>
            <a:pPr algn="ctr"/>
            <a:r>
              <a:rPr lang="en-GB" sz="7200" b="1" u="sng" dirty="0"/>
              <a:t>PSHE Education</a:t>
            </a:r>
          </a:p>
        </p:txBody>
      </p:sp>
      <p:sp>
        <p:nvSpPr>
          <p:cNvPr id="3" name="Content Placeholder 2">
            <a:extLst>
              <a:ext uri="{FF2B5EF4-FFF2-40B4-BE49-F238E27FC236}">
                <a16:creationId xmlns:a16="http://schemas.microsoft.com/office/drawing/2014/main" xmlns="" id="{6E317D9C-91BF-4F35-8D12-ABD866468DD7}"/>
              </a:ext>
            </a:extLst>
          </p:cNvPr>
          <p:cNvSpPr>
            <a:spLocks noGrp="1"/>
          </p:cNvSpPr>
          <p:nvPr>
            <p:ph idx="1"/>
          </p:nvPr>
        </p:nvSpPr>
        <p:spPr/>
        <p:txBody>
          <a:bodyPr/>
          <a:lstStyle/>
          <a:p>
            <a:r>
              <a:rPr lang="en-GB" sz="6000" dirty="0"/>
              <a:t>Personal</a:t>
            </a:r>
          </a:p>
          <a:p>
            <a:r>
              <a:rPr lang="en-GB" sz="6000" dirty="0"/>
              <a:t>Social</a:t>
            </a:r>
          </a:p>
          <a:p>
            <a:r>
              <a:rPr lang="en-GB" sz="6000" dirty="0"/>
              <a:t>Health </a:t>
            </a:r>
          </a:p>
          <a:p>
            <a:r>
              <a:rPr lang="en-GB" sz="6000" dirty="0"/>
              <a:t>Economic</a:t>
            </a:r>
          </a:p>
        </p:txBody>
      </p:sp>
    </p:spTree>
    <p:extLst>
      <p:ext uri="{BB962C8B-B14F-4D97-AF65-F5344CB8AC3E}">
        <p14:creationId xmlns:p14="http://schemas.microsoft.com/office/powerpoint/2010/main" val="3446998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9561FD-3378-4C5C-B2FF-B399C9309A52}"/>
              </a:ext>
            </a:extLst>
          </p:cNvPr>
          <p:cNvSpPr>
            <a:spLocks noGrp="1"/>
          </p:cNvSpPr>
          <p:nvPr>
            <p:ph type="title"/>
          </p:nvPr>
        </p:nvSpPr>
        <p:spPr/>
        <p:txBody>
          <a:bodyPr/>
          <a:lstStyle/>
          <a:p>
            <a:r>
              <a:rPr lang="en-GB" dirty="0"/>
              <a:t>How Have We Designed This In Kingsley?</a:t>
            </a:r>
          </a:p>
        </p:txBody>
      </p:sp>
      <p:sp>
        <p:nvSpPr>
          <p:cNvPr id="3" name="Content Placeholder 2">
            <a:extLst>
              <a:ext uri="{FF2B5EF4-FFF2-40B4-BE49-F238E27FC236}">
                <a16:creationId xmlns:a16="http://schemas.microsoft.com/office/drawing/2014/main" xmlns="" id="{4BA4188E-E061-4A64-A485-CC9BD28ECAAA}"/>
              </a:ext>
            </a:extLst>
          </p:cNvPr>
          <p:cNvSpPr>
            <a:spLocks noGrp="1"/>
          </p:cNvSpPr>
          <p:nvPr>
            <p:ph idx="1"/>
          </p:nvPr>
        </p:nvSpPr>
        <p:spPr/>
        <p:txBody>
          <a:bodyPr/>
          <a:lstStyle/>
          <a:p>
            <a:pPr marL="514350" indent="-514350">
              <a:buAutoNum type="arabicPeriod"/>
            </a:pPr>
            <a:r>
              <a:rPr lang="en-GB" dirty="0"/>
              <a:t>Our school vision and values</a:t>
            </a:r>
          </a:p>
          <a:p>
            <a:pPr marL="0" indent="0">
              <a:buNone/>
            </a:pPr>
            <a:r>
              <a:rPr lang="en-GB" dirty="0"/>
              <a:t>- keeping children safe</a:t>
            </a:r>
          </a:p>
          <a:p>
            <a:pPr marL="0" indent="0">
              <a:buNone/>
            </a:pPr>
            <a:r>
              <a:rPr lang="en-GB" dirty="0"/>
              <a:t>-preparing children for life in secondary school and wider society</a:t>
            </a:r>
          </a:p>
          <a:p>
            <a:pPr marL="0" indent="0">
              <a:buNone/>
            </a:pPr>
            <a:r>
              <a:rPr lang="en-GB" dirty="0"/>
              <a:t>2. Our own knowledge about OUR pupils physical, mental and social development</a:t>
            </a:r>
          </a:p>
          <a:p>
            <a:pPr marL="0" indent="0">
              <a:buNone/>
            </a:pPr>
            <a:r>
              <a:rPr lang="en-GB" dirty="0"/>
              <a:t>3. Our pupils’ backgrounds , including faith and cultural  aspects</a:t>
            </a:r>
          </a:p>
          <a:p>
            <a:pPr marL="0" indent="0">
              <a:buNone/>
            </a:pPr>
            <a:r>
              <a:rPr lang="en-GB" dirty="0"/>
              <a:t>4. Previous experience/ incidents / concerns which indicate certain curriculum aspects are required.</a:t>
            </a:r>
          </a:p>
        </p:txBody>
      </p:sp>
    </p:spTree>
    <p:extLst>
      <p:ext uri="{BB962C8B-B14F-4D97-AF65-F5344CB8AC3E}">
        <p14:creationId xmlns:p14="http://schemas.microsoft.com/office/powerpoint/2010/main" val="3039603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2B0E15-8093-40C6-8C64-8542D6880E72}"/>
              </a:ext>
            </a:extLst>
          </p:cNvPr>
          <p:cNvSpPr>
            <a:spLocks noGrp="1"/>
          </p:cNvSpPr>
          <p:nvPr>
            <p:ph type="title"/>
          </p:nvPr>
        </p:nvSpPr>
        <p:spPr/>
        <p:txBody>
          <a:bodyPr/>
          <a:lstStyle/>
          <a:p>
            <a:r>
              <a:rPr lang="en-GB" dirty="0"/>
              <a:t>Overview of PSHE</a:t>
            </a:r>
            <a:br>
              <a:rPr lang="en-GB" dirty="0"/>
            </a:br>
            <a:r>
              <a:rPr lang="en-GB" dirty="0"/>
              <a:t>(Follows PSHE Association Guidance)</a:t>
            </a:r>
          </a:p>
        </p:txBody>
      </p:sp>
      <p:sp>
        <p:nvSpPr>
          <p:cNvPr id="3" name="Content Placeholder 2">
            <a:extLst>
              <a:ext uri="{FF2B5EF4-FFF2-40B4-BE49-F238E27FC236}">
                <a16:creationId xmlns:a16="http://schemas.microsoft.com/office/drawing/2014/main" xmlns="" id="{9204F11D-04CC-4B4B-AD26-DE09AD4CC693}"/>
              </a:ext>
            </a:extLst>
          </p:cNvPr>
          <p:cNvSpPr>
            <a:spLocks noGrp="1"/>
          </p:cNvSpPr>
          <p:nvPr>
            <p:ph idx="1"/>
          </p:nvPr>
        </p:nvSpPr>
        <p:spPr/>
        <p:txBody>
          <a:bodyPr>
            <a:normAutofit/>
          </a:bodyPr>
          <a:lstStyle/>
          <a:p>
            <a:r>
              <a:rPr lang="en-GB" dirty="0"/>
              <a:t>Compulsory since September 2020, Kingsley have not reviewed their policy since then, due to lack of opportunity </a:t>
            </a:r>
            <a:r>
              <a:rPr lang="en-GB"/>
              <a:t>to share </a:t>
            </a:r>
            <a:r>
              <a:rPr lang="en-GB" dirty="0"/>
              <a:t>effectively with parents.</a:t>
            </a:r>
          </a:p>
          <a:p>
            <a:endParaRPr lang="en-GB" dirty="0"/>
          </a:p>
          <a:p>
            <a:r>
              <a:rPr lang="en-GB" dirty="0"/>
              <a:t>We have reviewed what we teach</a:t>
            </a:r>
          </a:p>
          <a:p>
            <a:endParaRPr lang="en-GB" dirty="0"/>
          </a:p>
          <a:p>
            <a:r>
              <a:rPr lang="en-GB" dirty="0"/>
              <a:t>We have updated our policy</a:t>
            </a:r>
          </a:p>
          <a:p>
            <a:pPr marL="0" indent="0">
              <a:buNone/>
            </a:pPr>
            <a:endParaRPr lang="en-GB" dirty="0"/>
          </a:p>
          <a:p>
            <a:r>
              <a:rPr lang="en-GB" dirty="0"/>
              <a:t>We are not proposing many changes now in terms of content.</a:t>
            </a:r>
          </a:p>
        </p:txBody>
      </p:sp>
    </p:spTree>
    <p:extLst>
      <p:ext uri="{BB962C8B-B14F-4D97-AF65-F5344CB8AC3E}">
        <p14:creationId xmlns:p14="http://schemas.microsoft.com/office/powerpoint/2010/main" val="3931914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2469DC-1382-4527-A5EE-D215543CC41B}"/>
              </a:ext>
            </a:extLst>
          </p:cNvPr>
          <p:cNvSpPr>
            <a:spLocks noGrp="1"/>
          </p:cNvSpPr>
          <p:nvPr>
            <p:ph type="title"/>
          </p:nvPr>
        </p:nvSpPr>
        <p:spPr/>
        <p:txBody>
          <a:bodyPr/>
          <a:lstStyle/>
          <a:p>
            <a:r>
              <a:rPr lang="en-GB" dirty="0"/>
              <a:t>PSHE or Science?</a:t>
            </a:r>
          </a:p>
        </p:txBody>
      </p:sp>
      <p:sp>
        <p:nvSpPr>
          <p:cNvPr id="3" name="Content Placeholder 2">
            <a:extLst>
              <a:ext uri="{FF2B5EF4-FFF2-40B4-BE49-F238E27FC236}">
                <a16:creationId xmlns:a16="http://schemas.microsoft.com/office/drawing/2014/main" xmlns="" id="{6965274D-B479-47F2-859E-5E1A4EDC5D92}"/>
              </a:ext>
            </a:extLst>
          </p:cNvPr>
          <p:cNvSpPr>
            <a:spLocks noGrp="1"/>
          </p:cNvSpPr>
          <p:nvPr>
            <p:ph idx="1"/>
          </p:nvPr>
        </p:nvSpPr>
        <p:spPr>
          <a:xfrm>
            <a:off x="838200" y="2342793"/>
            <a:ext cx="10515600" cy="4351338"/>
          </a:xfrm>
        </p:spPr>
        <p:txBody>
          <a:bodyPr/>
          <a:lstStyle/>
          <a:p>
            <a:r>
              <a:rPr lang="en-GB" b="1" dirty="0"/>
              <a:t>Most</a:t>
            </a:r>
            <a:r>
              <a:rPr lang="en-GB" dirty="0"/>
              <a:t> elements of PSHE are statutory – no one can </a:t>
            </a:r>
          </a:p>
          <a:p>
            <a:pPr marL="0" indent="0">
              <a:buNone/>
            </a:pPr>
            <a:r>
              <a:rPr lang="en-GB" dirty="0"/>
              <a:t>withdraw</a:t>
            </a:r>
          </a:p>
          <a:p>
            <a:r>
              <a:rPr lang="en-GB" dirty="0"/>
              <a:t>Science is statutory- no one can withdraw</a:t>
            </a:r>
          </a:p>
          <a:p>
            <a:endParaRPr lang="en-GB" dirty="0"/>
          </a:p>
          <a:p>
            <a:r>
              <a:rPr lang="en-GB" dirty="0"/>
              <a:t>Additional Sex Education is recommended by the </a:t>
            </a:r>
            <a:r>
              <a:rPr lang="en-GB" dirty="0" err="1"/>
              <a:t>Dfe</a:t>
            </a:r>
            <a:r>
              <a:rPr lang="en-GB" dirty="0"/>
              <a:t>, to be  taught in PSHE- parents CAN withdraw pupils from this part</a:t>
            </a:r>
          </a:p>
          <a:p>
            <a:r>
              <a:rPr lang="en-GB" b="1" dirty="0"/>
              <a:t>In Kingsley we have currently chosen not to teach additional sex education in PSHE,  so there should be no concern about withdrawing children.</a:t>
            </a:r>
          </a:p>
        </p:txBody>
      </p:sp>
      <p:pic>
        <p:nvPicPr>
          <p:cNvPr id="1026" name="Picture 2" descr="RSE Guide for Parents | Warren Park Primary School">
            <a:extLst>
              <a:ext uri="{FF2B5EF4-FFF2-40B4-BE49-F238E27FC236}">
                <a16:creationId xmlns:a16="http://schemas.microsoft.com/office/drawing/2014/main" xmlns="" id="{6599DB5D-AFF3-4C17-B85C-AC93C1806DE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9570405">
            <a:off x="8640653" y="336733"/>
            <a:ext cx="2122394" cy="3001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00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A8ECFD-5D0D-49E4-9315-57CBC430E813}"/>
              </a:ext>
            </a:extLst>
          </p:cNvPr>
          <p:cNvSpPr>
            <a:spLocks noGrp="1"/>
          </p:cNvSpPr>
          <p:nvPr>
            <p:ph type="title"/>
          </p:nvPr>
        </p:nvSpPr>
        <p:spPr/>
        <p:txBody>
          <a:bodyPr/>
          <a:lstStyle/>
          <a:p>
            <a:r>
              <a:rPr lang="en-GB" dirty="0"/>
              <a:t>Sex Education</a:t>
            </a:r>
          </a:p>
        </p:txBody>
      </p:sp>
      <p:sp>
        <p:nvSpPr>
          <p:cNvPr id="3" name="Content Placeholder 2">
            <a:extLst>
              <a:ext uri="{FF2B5EF4-FFF2-40B4-BE49-F238E27FC236}">
                <a16:creationId xmlns:a16="http://schemas.microsoft.com/office/drawing/2014/main" xmlns="" id="{9298D6B1-8F01-407E-9043-D58D425CB77F}"/>
              </a:ext>
            </a:extLst>
          </p:cNvPr>
          <p:cNvSpPr>
            <a:spLocks noGrp="1"/>
          </p:cNvSpPr>
          <p:nvPr>
            <p:ph idx="1"/>
          </p:nvPr>
        </p:nvSpPr>
        <p:spPr/>
        <p:txBody>
          <a:bodyPr/>
          <a:lstStyle/>
          <a:p>
            <a:r>
              <a:rPr lang="en-GB" dirty="0"/>
              <a:t>Sex Education</a:t>
            </a:r>
          </a:p>
          <a:p>
            <a:endParaRPr lang="en-GB" dirty="0"/>
          </a:p>
          <a:p>
            <a:r>
              <a:rPr lang="en-GB" dirty="0"/>
              <a:t>‘The Department continues to recommend that all primary schools should have a sex education programme tailored to the age and physical and emotional maturity of the pupils…drawing on knowledge of the human life cycle set out in National Curriculum Science - how a baby is conceived and born.</a:t>
            </a:r>
          </a:p>
          <a:p>
            <a:endParaRPr lang="en-GB" dirty="0"/>
          </a:p>
          <a:p>
            <a:r>
              <a:rPr lang="en-GB" dirty="0"/>
              <a:t>See y5 lesson</a:t>
            </a:r>
          </a:p>
        </p:txBody>
      </p:sp>
    </p:spTree>
    <p:extLst>
      <p:ext uri="{BB962C8B-B14F-4D97-AF65-F5344CB8AC3E}">
        <p14:creationId xmlns:p14="http://schemas.microsoft.com/office/powerpoint/2010/main" val="3707609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76E2C0-1DA6-40F6-8BAC-3A0E8D08A945}"/>
              </a:ext>
            </a:extLst>
          </p:cNvPr>
          <p:cNvSpPr>
            <a:spLocks noGrp="1"/>
          </p:cNvSpPr>
          <p:nvPr>
            <p:ph type="title"/>
          </p:nvPr>
        </p:nvSpPr>
        <p:spPr/>
        <p:txBody>
          <a:bodyPr/>
          <a:lstStyle/>
          <a:p>
            <a:r>
              <a:rPr lang="en-GB" dirty="0"/>
              <a:t>Science Overview In Primary School</a:t>
            </a:r>
          </a:p>
        </p:txBody>
      </p:sp>
      <p:sp>
        <p:nvSpPr>
          <p:cNvPr id="3" name="Content Placeholder 2">
            <a:extLst>
              <a:ext uri="{FF2B5EF4-FFF2-40B4-BE49-F238E27FC236}">
                <a16:creationId xmlns:a16="http://schemas.microsoft.com/office/drawing/2014/main" xmlns="" id="{00136663-F3BA-45BD-9AA2-970E9E029A5D}"/>
              </a:ext>
            </a:extLst>
          </p:cNvPr>
          <p:cNvSpPr>
            <a:spLocks noGrp="1"/>
          </p:cNvSpPr>
          <p:nvPr>
            <p:ph idx="1"/>
          </p:nvPr>
        </p:nvSpPr>
        <p:spPr>
          <a:xfrm>
            <a:off x="838200" y="1493822"/>
            <a:ext cx="4077832" cy="4683141"/>
          </a:xfrm>
        </p:spPr>
        <p:txBody>
          <a:bodyPr>
            <a:normAutofit fontScale="70000" lnSpcReduction="20000"/>
          </a:bodyPr>
          <a:lstStyle/>
          <a:p>
            <a:endParaRPr lang="en-GB" dirty="0"/>
          </a:p>
          <a:p>
            <a:pPr marL="0" indent="0">
              <a:buNone/>
            </a:pPr>
            <a:r>
              <a:rPr lang="en-GB" sz="3600" b="1" u="sng" dirty="0"/>
              <a:t>Key stage 1.</a:t>
            </a:r>
          </a:p>
          <a:p>
            <a:pPr marL="0" indent="0">
              <a:buNone/>
            </a:pPr>
            <a:r>
              <a:rPr lang="en-GB" sz="3600" b="1" u="sng" dirty="0"/>
              <a:t>Year 1</a:t>
            </a:r>
          </a:p>
          <a:p>
            <a:r>
              <a:rPr lang="en-GB" sz="3600" dirty="0"/>
              <a:t>identify, name, draw and label the basic parts of the human body and say which part of the body is associated with each sense</a:t>
            </a:r>
          </a:p>
          <a:p>
            <a:pPr marL="0" indent="0">
              <a:buNone/>
            </a:pPr>
            <a:r>
              <a:rPr lang="en-GB" sz="3600" b="1" u="sng" dirty="0"/>
              <a:t>Year 2 </a:t>
            </a:r>
          </a:p>
          <a:p>
            <a:r>
              <a:rPr lang="en-GB" sz="3600" dirty="0"/>
              <a:t>notice that animals, including humans, have offspring which grow into adults</a:t>
            </a:r>
          </a:p>
        </p:txBody>
      </p:sp>
      <p:sp>
        <p:nvSpPr>
          <p:cNvPr id="5" name="TextBox 4">
            <a:extLst>
              <a:ext uri="{FF2B5EF4-FFF2-40B4-BE49-F238E27FC236}">
                <a16:creationId xmlns:a16="http://schemas.microsoft.com/office/drawing/2014/main" xmlns="" id="{227B1637-0294-4B23-A166-2A85DEE691AA}"/>
              </a:ext>
            </a:extLst>
          </p:cNvPr>
          <p:cNvSpPr txBox="1"/>
          <p:nvPr/>
        </p:nvSpPr>
        <p:spPr>
          <a:xfrm>
            <a:off x="5636157" y="1670271"/>
            <a:ext cx="3476531" cy="3785652"/>
          </a:xfrm>
          <a:prstGeom prst="rect">
            <a:avLst/>
          </a:prstGeom>
          <a:noFill/>
        </p:spPr>
        <p:txBody>
          <a:bodyPr wrap="square" rtlCol="0">
            <a:spAutoFit/>
          </a:bodyPr>
          <a:lstStyle/>
          <a:p>
            <a:r>
              <a:rPr lang="en-GB" sz="2000" b="1" u="sng" dirty="0"/>
              <a:t>Key stage 2 </a:t>
            </a:r>
          </a:p>
          <a:p>
            <a:r>
              <a:rPr lang="en-GB" sz="2000" b="1" u="sng" dirty="0"/>
              <a:t>Year 5</a:t>
            </a:r>
          </a:p>
          <a:p>
            <a:r>
              <a:rPr lang="en-GB" sz="2000" dirty="0"/>
              <a:t> describe the differences in the life cycles of a mammal, an amphibian, an insect and a bird </a:t>
            </a:r>
          </a:p>
          <a:p>
            <a:r>
              <a:rPr lang="en-GB" sz="2000" dirty="0"/>
              <a:t>• describe the life process of </a:t>
            </a:r>
          </a:p>
          <a:p>
            <a:r>
              <a:rPr lang="en-GB" sz="2000" dirty="0"/>
              <a:t>reproduction in some plants and animals</a:t>
            </a:r>
          </a:p>
          <a:p>
            <a:r>
              <a:rPr lang="en-GB" sz="2000" dirty="0"/>
              <a:t>• describe the changes as humans develop to old age</a:t>
            </a:r>
          </a:p>
          <a:p>
            <a:r>
              <a:rPr lang="en-GB" sz="2000" dirty="0"/>
              <a:t>• learn about the changes </a:t>
            </a:r>
          </a:p>
          <a:p>
            <a:r>
              <a:rPr lang="en-GB" sz="2000" dirty="0"/>
              <a:t>experienced in puberty</a:t>
            </a:r>
          </a:p>
        </p:txBody>
      </p:sp>
    </p:spTree>
    <p:extLst>
      <p:ext uri="{BB962C8B-B14F-4D97-AF65-F5344CB8AC3E}">
        <p14:creationId xmlns:p14="http://schemas.microsoft.com/office/powerpoint/2010/main" val="1751878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94855F-5773-41AD-ABCF-1093898CE75D}"/>
              </a:ext>
            </a:extLst>
          </p:cNvPr>
          <p:cNvSpPr>
            <a:spLocks noGrp="1"/>
          </p:cNvSpPr>
          <p:nvPr>
            <p:ph type="title"/>
          </p:nvPr>
        </p:nvSpPr>
        <p:spPr/>
        <p:txBody>
          <a:bodyPr/>
          <a:lstStyle/>
          <a:p>
            <a:r>
              <a:rPr lang="en-GB" dirty="0"/>
              <a:t>Secondary School Science</a:t>
            </a:r>
          </a:p>
        </p:txBody>
      </p:sp>
      <p:sp>
        <p:nvSpPr>
          <p:cNvPr id="4" name="Content Placeholder 3">
            <a:extLst>
              <a:ext uri="{FF2B5EF4-FFF2-40B4-BE49-F238E27FC236}">
                <a16:creationId xmlns:a16="http://schemas.microsoft.com/office/drawing/2014/main" xmlns="" id="{B62CCF8E-6B8C-44EB-AFF4-E7E5BD46B49F}"/>
              </a:ext>
            </a:extLst>
          </p:cNvPr>
          <p:cNvSpPr txBox="1">
            <a:spLocks noGrp="1"/>
          </p:cNvSpPr>
          <p:nvPr>
            <p:ph idx="1"/>
          </p:nvPr>
        </p:nvSpPr>
        <p:spPr>
          <a:xfrm>
            <a:off x="838200" y="1825625"/>
            <a:ext cx="5001285" cy="4646913"/>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endParaRPr lang="en-GB" sz="700" dirty="0">
              <a:solidFill>
                <a:prstClr val="black"/>
              </a:solidFill>
            </a:endParaRPr>
          </a:p>
          <a:p>
            <a:pPr marL="0" lvl="0" indent="0">
              <a:lnSpc>
                <a:spcPct val="90000"/>
              </a:lnSpc>
              <a:spcBef>
                <a:spcPts val="1000"/>
              </a:spcBef>
              <a:buNone/>
            </a:pPr>
            <a:r>
              <a:rPr lang="en-GB" sz="2000" b="1" u="sng" dirty="0">
                <a:solidFill>
                  <a:prstClr val="black"/>
                </a:solidFill>
              </a:rPr>
              <a:t>Key stage 3</a:t>
            </a:r>
            <a:r>
              <a:rPr lang="en-GB" sz="2000" dirty="0">
                <a:solidFill>
                  <a:prstClr val="black"/>
                </a:solidFill>
              </a:rPr>
              <a:t> </a:t>
            </a:r>
          </a:p>
          <a:p>
            <a:pPr marL="0" lvl="0" indent="0">
              <a:lnSpc>
                <a:spcPct val="90000"/>
              </a:lnSpc>
              <a:spcBef>
                <a:spcPts val="1000"/>
              </a:spcBef>
              <a:buNone/>
            </a:pPr>
            <a:r>
              <a:rPr lang="en-GB" sz="2000" dirty="0">
                <a:solidFill>
                  <a:prstClr val="black"/>
                </a:solidFill>
              </a:rPr>
              <a:t>reproduction in humans (as an </a:t>
            </a:r>
          </a:p>
          <a:p>
            <a:pPr marL="228600" lvl="0" indent="-228600">
              <a:lnSpc>
                <a:spcPct val="90000"/>
              </a:lnSpc>
              <a:spcBef>
                <a:spcPts val="1000"/>
              </a:spcBef>
              <a:buFont typeface="Arial" panose="020B0604020202020204" pitchFamily="34" charset="0"/>
              <a:buChar char="•"/>
            </a:pPr>
            <a:r>
              <a:rPr lang="en-GB" sz="2000" dirty="0">
                <a:solidFill>
                  <a:prstClr val="black"/>
                </a:solidFill>
              </a:rPr>
              <a:t>example of a mammal), including </a:t>
            </a:r>
          </a:p>
          <a:p>
            <a:pPr marL="228600" lvl="0" indent="-228600">
              <a:lnSpc>
                <a:spcPct val="90000"/>
              </a:lnSpc>
              <a:spcBef>
                <a:spcPts val="1000"/>
              </a:spcBef>
              <a:buFont typeface="Arial" panose="020B0604020202020204" pitchFamily="34" charset="0"/>
              <a:buChar char="•"/>
            </a:pPr>
            <a:r>
              <a:rPr lang="en-GB" sz="2000" dirty="0">
                <a:solidFill>
                  <a:prstClr val="black"/>
                </a:solidFill>
              </a:rPr>
              <a:t>the structure and function of the </a:t>
            </a:r>
          </a:p>
          <a:p>
            <a:pPr marL="228600" lvl="0" indent="-228600">
              <a:lnSpc>
                <a:spcPct val="90000"/>
              </a:lnSpc>
              <a:spcBef>
                <a:spcPts val="1000"/>
              </a:spcBef>
              <a:buFont typeface="Arial" panose="020B0604020202020204" pitchFamily="34" charset="0"/>
              <a:buChar char="•"/>
            </a:pPr>
            <a:r>
              <a:rPr lang="en-GB" sz="2000" dirty="0">
                <a:solidFill>
                  <a:prstClr val="black"/>
                </a:solidFill>
              </a:rPr>
              <a:t>male and female reproductive </a:t>
            </a:r>
          </a:p>
          <a:p>
            <a:pPr marL="228600" lvl="0" indent="-228600">
              <a:lnSpc>
                <a:spcPct val="90000"/>
              </a:lnSpc>
              <a:spcBef>
                <a:spcPts val="1000"/>
              </a:spcBef>
              <a:buFont typeface="Arial" panose="020B0604020202020204" pitchFamily="34" charset="0"/>
              <a:buChar char="•"/>
            </a:pPr>
            <a:r>
              <a:rPr lang="en-GB" sz="2000" dirty="0">
                <a:solidFill>
                  <a:prstClr val="black"/>
                </a:solidFill>
              </a:rPr>
              <a:t>systems, menstrual cycle (without </a:t>
            </a:r>
          </a:p>
          <a:p>
            <a:pPr marL="228600" lvl="0" indent="-228600">
              <a:lnSpc>
                <a:spcPct val="90000"/>
              </a:lnSpc>
              <a:spcBef>
                <a:spcPts val="1000"/>
              </a:spcBef>
              <a:buFont typeface="Arial" panose="020B0604020202020204" pitchFamily="34" charset="0"/>
              <a:buChar char="•"/>
            </a:pPr>
            <a:r>
              <a:rPr lang="en-GB" sz="2000" dirty="0">
                <a:solidFill>
                  <a:prstClr val="black"/>
                </a:solidFill>
              </a:rPr>
              <a:t>details of hormones), gametes, </a:t>
            </a:r>
          </a:p>
          <a:p>
            <a:pPr marL="228600" lvl="0" indent="-228600">
              <a:lnSpc>
                <a:spcPct val="90000"/>
              </a:lnSpc>
              <a:spcBef>
                <a:spcPts val="1000"/>
              </a:spcBef>
              <a:buFont typeface="Arial" panose="020B0604020202020204" pitchFamily="34" charset="0"/>
              <a:buChar char="•"/>
            </a:pPr>
            <a:r>
              <a:rPr lang="en-GB" sz="2000" dirty="0">
                <a:solidFill>
                  <a:prstClr val="black"/>
                </a:solidFill>
              </a:rPr>
              <a:t>fertilisation, gestation and birth, to </a:t>
            </a:r>
          </a:p>
          <a:p>
            <a:pPr marL="228600" lvl="0" indent="-228600">
              <a:lnSpc>
                <a:spcPct val="90000"/>
              </a:lnSpc>
              <a:spcBef>
                <a:spcPts val="1000"/>
              </a:spcBef>
              <a:buFont typeface="Arial" panose="020B0604020202020204" pitchFamily="34" charset="0"/>
              <a:buChar char="•"/>
            </a:pPr>
            <a:r>
              <a:rPr lang="en-GB" sz="2000" dirty="0">
                <a:solidFill>
                  <a:prstClr val="black"/>
                </a:solidFill>
              </a:rPr>
              <a:t>include the effect of maternal </a:t>
            </a:r>
          </a:p>
          <a:p>
            <a:pPr marL="228600" lvl="0" indent="-228600">
              <a:lnSpc>
                <a:spcPct val="90000"/>
              </a:lnSpc>
              <a:spcBef>
                <a:spcPts val="1000"/>
              </a:spcBef>
              <a:buFont typeface="Arial" panose="020B0604020202020204" pitchFamily="34" charset="0"/>
              <a:buChar char="•"/>
            </a:pPr>
            <a:r>
              <a:rPr lang="en-GB" sz="2000" dirty="0">
                <a:solidFill>
                  <a:prstClr val="black"/>
                </a:solidFill>
              </a:rPr>
              <a:t>lifestyle on the foetus through the </a:t>
            </a:r>
          </a:p>
          <a:p>
            <a:pPr marL="228600" lvl="0" indent="-228600">
              <a:lnSpc>
                <a:spcPct val="90000"/>
              </a:lnSpc>
              <a:spcBef>
                <a:spcPts val="1000"/>
              </a:spcBef>
              <a:buFont typeface="Arial" panose="020B0604020202020204" pitchFamily="34" charset="0"/>
              <a:buChar char="•"/>
            </a:pPr>
            <a:r>
              <a:rPr lang="en-GB" sz="2000" dirty="0">
                <a:solidFill>
                  <a:prstClr val="black"/>
                </a:solidFill>
              </a:rPr>
              <a:t>placenta </a:t>
            </a:r>
          </a:p>
        </p:txBody>
      </p:sp>
      <p:sp>
        <p:nvSpPr>
          <p:cNvPr id="5" name="TextBox 4">
            <a:extLst>
              <a:ext uri="{FF2B5EF4-FFF2-40B4-BE49-F238E27FC236}">
                <a16:creationId xmlns:a16="http://schemas.microsoft.com/office/drawing/2014/main" xmlns="" id="{EC6817DA-F193-4B11-81F5-6F20999604B0}"/>
              </a:ext>
            </a:extLst>
          </p:cNvPr>
          <p:cNvSpPr txBox="1"/>
          <p:nvPr/>
        </p:nvSpPr>
        <p:spPr>
          <a:xfrm>
            <a:off x="6590923" y="1825625"/>
            <a:ext cx="4327556" cy="1824089"/>
          </a:xfrm>
          <a:prstGeom prst="rect">
            <a:avLst/>
          </a:prstGeom>
          <a:noFill/>
        </p:spPr>
        <p:txBody>
          <a:bodyPr wrap="square" rtlCol="0">
            <a:spAutoFit/>
          </a:bodyPr>
          <a:lstStyle/>
          <a:p>
            <a:pPr marL="228600" lvl="0" indent="-228600">
              <a:lnSpc>
                <a:spcPct val="90000"/>
              </a:lnSpc>
              <a:spcBef>
                <a:spcPts val="1000"/>
              </a:spcBef>
              <a:buFont typeface="Arial" panose="020B0604020202020204" pitchFamily="34" charset="0"/>
              <a:buChar char="•"/>
            </a:pPr>
            <a:endParaRPr lang="en-GB" sz="800" dirty="0">
              <a:solidFill>
                <a:prstClr val="black"/>
              </a:solidFill>
            </a:endParaRPr>
          </a:p>
          <a:p>
            <a:pPr marL="228600" lvl="0" indent="-228600">
              <a:lnSpc>
                <a:spcPct val="90000"/>
              </a:lnSpc>
              <a:spcBef>
                <a:spcPts val="1000"/>
              </a:spcBef>
              <a:buFont typeface="Arial" panose="020B0604020202020204" pitchFamily="34" charset="0"/>
              <a:buChar char="•"/>
            </a:pPr>
            <a:r>
              <a:rPr lang="en-GB" sz="2000" b="1" u="sng" dirty="0">
                <a:solidFill>
                  <a:prstClr val="black"/>
                </a:solidFill>
              </a:rPr>
              <a:t>Key stage 4</a:t>
            </a:r>
          </a:p>
          <a:p>
            <a:pPr marL="228600" lvl="0" indent="-228600">
              <a:lnSpc>
                <a:spcPct val="90000"/>
              </a:lnSpc>
              <a:spcBef>
                <a:spcPts val="1000"/>
              </a:spcBef>
              <a:buFont typeface="Arial" panose="020B0604020202020204" pitchFamily="34" charset="0"/>
              <a:buChar char="•"/>
            </a:pPr>
            <a:r>
              <a:rPr lang="en-GB" sz="2000" dirty="0">
                <a:solidFill>
                  <a:prstClr val="black"/>
                </a:solidFill>
              </a:rPr>
              <a:t> communicable diseases including </a:t>
            </a:r>
          </a:p>
          <a:p>
            <a:pPr marL="228600" lvl="0" indent="-228600">
              <a:lnSpc>
                <a:spcPct val="90000"/>
              </a:lnSpc>
              <a:spcBef>
                <a:spcPts val="1000"/>
              </a:spcBef>
              <a:buFont typeface="Arial" panose="020B0604020202020204" pitchFamily="34" charset="0"/>
              <a:buChar char="•"/>
            </a:pPr>
            <a:r>
              <a:rPr lang="en-GB" sz="2000" dirty="0">
                <a:solidFill>
                  <a:prstClr val="black"/>
                </a:solidFill>
              </a:rPr>
              <a:t>sexually transmitted infections in </a:t>
            </a:r>
          </a:p>
          <a:p>
            <a:pPr marL="228600" lvl="0" indent="-228600">
              <a:lnSpc>
                <a:spcPct val="90000"/>
              </a:lnSpc>
              <a:spcBef>
                <a:spcPts val="1000"/>
              </a:spcBef>
              <a:buFont typeface="Arial" panose="020B0604020202020204" pitchFamily="34" charset="0"/>
              <a:buChar char="•"/>
            </a:pPr>
            <a:r>
              <a:rPr lang="en-GB" sz="2000" dirty="0">
                <a:solidFill>
                  <a:prstClr val="black"/>
                </a:solidFill>
              </a:rPr>
              <a:t>humans (including HIV/AIDs</a:t>
            </a:r>
          </a:p>
        </p:txBody>
      </p:sp>
    </p:spTree>
    <p:extLst>
      <p:ext uri="{BB962C8B-B14F-4D97-AF65-F5344CB8AC3E}">
        <p14:creationId xmlns:p14="http://schemas.microsoft.com/office/powerpoint/2010/main" val="586839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32E5F32B-0F8C-4BBE-8357-545CD6CB5250}"/>
              </a:ext>
            </a:extLst>
          </p:cNvPr>
          <p:cNvPicPr>
            <a:picLocks noGrp="1" noChangeAspect="1"/>
          </p:cNvPicPr>
          <p:nvPr>
            <p:ph idx="1"/>
          </p:nvPr>
        </p:nvPicPr>
        <p:blipFill>
          <a:blip r:embed="rId2"/>
          <a:stretch>
            <a:fillRect/>
          </a:stretch>
        </p:blipFill>
        <p:spPr>
          <a:xfrm>
            <a:off x="162962" y="-871954"/>
            <a:ext cx="12531408" cy="7048917"/>
          </a:xfrm>
          <a:prstGeom prst="rect">
            <a:avLst/>
          </a:prstGeom>
        </p:spPr>
      </p:pic>
    </p:spTree>
    <p:extLst>
      <p:ext uri="{BB962C8B-B14F-4D97-AF65-F5344CB8AC3E}">
        <p14:creationId xmlns:p14="http://schemas.microsoft.com/office/powerpoint/2010/main" val="533865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A35F9E41-054F-4051-A334-0DA55712F0AD}"/>
              </a:ext>
            </a:extLst>
          </p:cNvPr>
          <p:cNvPicPr>
            <a:picLocks noGrp="1" noChangeAspect="1"/>
          </p:cNvPicPr>
          <p:nvPr>
            <p:ph idx="1"/>
          </p:nvPr>
        </p:nvPicPr>
        <p:blipFill>
          <a:blip r:embed="rId2"/>
          <a:stretch>
            <a:fillRect/>
          </a:stretch>
        </p:blipFill>
        <p:spPr>
          <a:xfrm>
            <a:off x="0" y="116732"/>
            <a:ext cx="11776952" cy="6624536"/>
          </a:xfrm>
          <a:prstGeom prst="rect">
            <a:avLst/>
          </a:prstGeom>
        </p:spPr>
      </p:pic>
    </p:spTree>
    <p:extLst>
      <p:ext uri="{BB962C8B-B14F-4D97-AF65-F5344CB8AC3E}">
        <p14:creationId xmlns:p14="http://schemas.microsoft.com/office/powerpoint/2010/main" val="186699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03DF25-1902-4B3E-88C5-29EB686CBAF4}"/>
              </a:ext>
            </a:extLst>
          </p:cNvPr>
          <p:cNvSpPr>
            <a:spLocks noGrp="1"/>
          </p:cNvSpPr>
          <p:nvPr>
            <p:ph type="title"/>
          </p:nvPr>
        </p:nvSpPr>
        <p:spPr/>
        <p:txBody>
          <a:bodyPr/>
          <a:lstStyle/>
          <a:p>
            <a:endParaRPr lang="en-GB" dirty="0"/>
          </a:p>
        </p:txBody>
      </p:sp>
      <p:sp>
        <p:nvSpPr>
          <p:cNvPr id="9" name="Content Placeholder 8">
            <a:extLst>
              <a:ext uri="{FF2B5EF4-FFF2-40B4-BE49-F238E27FC236}">
                <a16:creationId xmlns:a16="http://schemas.microsoft.com/office/drawing/2014/main" xmlns="" id="{372CBE68-1F49-4601-9B08-C65E1161ACA9}"/>
              </a:ext>
            </a:extLst>
          </p:cNvPr>
          <p:cNvSpPr>
            <a:spLocks noGrp="1"/>
          </p:cNvSpPr>
          <p:nvPr>
            <p:ph idx="1"/>
          </p:nvPr>
        </p:nvSpPr>
        <p:spPr/>
        <p:txBody>
          <a:bodyPr/>
          <a:lstStyle/>
          <a:p>
            <a:r>
              <a:rPr lang="en-GB" b="1" dirty="0"/>
              <a:t>RSE expectations: primary</a:t>
            </a:r>
          </a:p>
          <a:p>
            <a:r>
              <a:rPr lang="en-GB" dirty="0"/>
              <a:t>Here’s what all pupils should know by the end of primary school. These are the expectations set by the Department for Education. In Kingsley we teach this through our PHSE and wider curriculum.</a:t>
            </a:r>
          </a:p>
          <a:p>
            <a:endParaRPr lang="en-GB" dirty="0"/>
          </a:p>
          <a:p>
            <a:r>
              <a:rPr lang="en-GB" b="1" dirty="0"/>
              <a:t>Families and people who care for me</a:t>
            </a:r>
          </a:p>
          <a:p>
            <a:r>
              <a:rPr lang="en-GB" b="1" dirty="0"/>
              <a:t>Caring friendships</a:t>
            </a:r>
          </a:p>
          <a:p>
            <a:r>
              <a:rPr lang="en-GB" b="1" dirty="0"/>
              <a:t>Respectful relationships</a:t>
            </a:r>
          </a:p>
          <a:p>
            <a:r>
              <a:rPr lang="en-GB" b="1" dirty="0"/>
              <a:t>Being safe</a:t>
            </a:r>
          </a:p>
          <a:p>
            <a:endParaRPr lang="en-GB" b="1" dirty="0"/>
          </a:p>
          <a:p>
            <a:endParaRPr lang="en-GB" b="1" dirty="0"/>
          </a:p>
          <a:p>
            <a:endParaRPr lang="en-GB" b="1" dirty="0"/>
          </a:p>
          <a:p>
            <a:endParaRPr lang="en-GB" dirty="0"/>
          </a:p>
          <a:p>
            <a:endParaRPr lang="en-GB" dirty="0"/>
          </a:p>
        </p:txBody>
      </p:sp>
    </p:spTree>
    <p:extLst>
      <p:ext uri="{BB962C8B-B14F-4D97-AF65-F5344CB8AC3E}">
        <p14:creationId xmlns:p14="http://schemas.microsoft.com/office/powerpoint/2010/main" val="2076553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DE626462-735C-43C9-AC97-21A0D6BD0787}"/>
              </a:ext>
            </a:extLst>
          </p:cNvPr>
          <p:cNvPicPr>
            <a:picLocks noGrp="1"/>
          </p:cNvPicPr>
          <p:nvPr>
            <p:ph idx="1"/>
          </p:nvPr>
        </p:nvPicPr>
        <p:blipFill>
          <a:blip r:embed="rId2"/>
          <a:stretch>
            <a:fillRect/>
          </a:stretch>
        </p:blipFill>
        <p:spPr>
          <a:xfrm>
            <a:off x="1348967" y="452674"/>
            <a:ext cx="9632887" cy="6292158"/>
          </a:xfrm>
          <a:prstGeom prst="rect">
            <a:avLst/>
          </a:prstGeom>
        </p:spPr>
      </p:pic>
    </p:spTree>
    <p:extLst>
      <p:ext uri="{BB962C8B-B14F-4D97-AF65-F5344CB8AC3E}">
        <p14:creationId xmlns:p14="http://schemas.microsoft.com/office/powerpoint/2010/main" val="282462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Image result for Kingsley community logo">
            <a:extLst>
              <a:ext uri="{FF2B5EF4-FFF2-40B4-BE49-F238E27FC236}">
                <a16:creationId xmlns:a16="http://schemas.microsoft.com/office/drawing/2014/main" xmlns="" id="{CB06E188-EF8E-40BC-BE7D-532104D513F7}"/>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012378" y="365125"/>
            <a:ext cx="1548897" cy="1497257"/>
          </a:xfrm>
          <a:prstGeom prst="rect">
            <a:avLst/>
          </a:prstGeom>
          <a:noFill/>
          <a:ln>
            <a:noFill/>
          </a:ln>
        </p:spPr>
      </p:pic>
      <p:sp>
        <p:nvSpPr>
          <p:cNvPr id="13" name="Text Box 2">
            <a:extLst>
              <a:ext uri="{FF2B5EF4-FFF2-40B4-BE49-F238E27FC236}">
                <a16:creationId xmlns:a16="http://schemas.microsoft.com/office/drawing/2014/main" xmlns="" id="{CAF3134E-8AAD-4C28-9554-84CE0603D923}"/>
              </a:ext>
            </a:extLst>
          </p:cNvPr>
          <p:cNvSpPr txBox="1">
            <a:spLocks noGrp="1"/>
          </p:cNvSpPr>
          <p:nvPr>
            <p:ph type="title"/>
          </p:nvPr>
        </p:nvSpPr>
        <p:spPr>
          <a:xfrm>
            <a:off x="4036223" y="298364"/>
            <a:ext cx="5553547" cy="983841"/>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400" b="1">
                <a:effectLst/>
                <a:ea typeface="Calibri" panose="020F0502020204030204" pitchFamily="34" charset="0"/>
                <a:cs typeface="Calibri" panose="020F0502020204030204" pitchFamily="34" charset="0"/>
              </a:rPr>
              <a:t>Topic:</a:t>
            </a:r>
            <a:r>
              <a:rPr lang="en-GB" sz="1400">
                <a:effectLst/>
                <a:ea typeface="Calibri" panose="020F0502020204030204" pitchFamily="34" charset="0"/>
                <a:cs typeface="Calibri" panose="020F0502020204030204" pitchFamily="34" charset="0"/>
              </a:rPr>
              <a:t> </a:t>
            </a:r>
            <a:r>
              <a:rPr lang="en-GB" sz="1200">
                <a:effectLst/>
                <a:ea typeface="Calibri" panose="020F0502020204030204" pitchFamily="34" charset="0"/>
                <a:cs typeface="Calibri" panose="020F0502020204030204" pitchFamily="34" charset="0"/>
              </a:rPr>
              <a:t>Relationships (Ourselves and others; similarities and differences; individuality; our bodies)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400" b="1">
                <a:effectLst/>
                <a:ea typeface="Calibri" panose="020F0502020204030204" pitchFamily="34" charset="0"/>
                <a:cs typeface="Calibri" panose="020F0502020204030204" pitchFamily="34" charset="0"/>
              </a:rPr>
              <a:t>Question:</a:t>
            </a:r>
            <a:r>
              <a:rPr lang="en-GB" sz="1400">
                <a:effectLst/>
                <a:ea typeface="Calibri" panose="020F0502020204030204" pitchFamily="34" charset="0"/>
                <a:cs typeface="Calibri" panose="020F0502020204030204" pitchFamily="34" charset="0"/>
              </a:rPr>
              <a:t> </a:t>
            </a:r>
            <a:r>
              <a:rPr lang="en-GB" sz="1200">
                <a:effectLst/>
                <a:ea typeface="Calibri" panose="020F0502020204030204" pitchFamily="34" charset="0"/>
                <a:cs typeface="Calibri" panose="020F0502020204030204" pitchFamily="34" charset="0"/>
              </a:rPr>
              <a:t>What is the same and different about us?</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4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p:txBody>
      </p:sp>
      <p:sp>
        <p:nvSpPr>
          <p:cNvPr id="14" name="Text Box 3">
            <a:extLst>
              <a:ext uri="{FF2B5EF4-FFF2-40B4-BE49-F238E27FC236}">
                <a16:creationId xmlns:a16="http://schemas.microsoft.com/office/drawing/2014/main" xmlns="" id="{117C43B5-DF5F-496E-915C-6EF64963ECE7}"/>
              </a:ext>
            </a:extLst>
          </p:cNvPr>
          <p:cNvSpPr txBox="1"/>
          <p:nvPr/>
        </p:nvSpPr>
        <p:spPr>
          <a:xfrm>
            <a:off x="799384" y="1593202"/>
            <a:ext cx="5021580" cy="3671595"/>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400" b="1" u="sng" dirty="0">
                <a:effectLst/>
                <a:ea typeface="Calibri" panose="020F0502020204030204" pitchFamily="34" charset="0"/>
                <a:cs typeface="Calibri" panose="020F0502020204030204" pitchFamily="34" charset="0"/>
              </a:rPr>
              <a:t>Learning Expectations:</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ea typeface="Calibri" panose="020F0502020204030204" pitchFamily="34" charset="0"/>
                <a:cs typeface="Calibri" panose="020F0502020204030204" pitchFamily="34" charset="0"/>
              </a:rPr>
              <a:t>In this Unit pupils will learn:</a:t>
            </a:r>
            <a:endParaRPr lang="en-GB" sz="1100" dirty="0">
              <a:effectLst/>
              <a:ea typeface="Calibri" panose="020F0502020204030204" pitchFamily="34" charset="0"/>
              <a:cs typeface="Times New Roman" panose="02020603050405020304" pitchFamily="18" charset="0"/>
            </a:endParaRPr>
          </a:p>
          <a:p>
            <a:pPr marL="342900" lvl="0" indent="-342900">
              <a:spcBef>
                <a:spcPts val="200"/>
              </a:spcBef>
              <a:spcAft>
                <a:spcPts val="0"/>
              </a:spcAft>
              <a:buFont typeface="Courier New" panose="02070309020205020404" pitchFamily="49" charset="0"/>
              <a:buChar char="o"/>
              <a:tabLst>
                <a:tab pos="270510" algn="l"/>
              </a:tabLst>
            </a:pPr>
            <a:r>
              <a:rPr lang="en-GB" sz="1200" dirty="0">
                <a:effectLst/>
                <a:ea typeface="Lato Light"/>
                <a:cs typeface="Lato Light"/>
              </a:rPr>
              <a:t>What they like/dislike and are good</a:t>
            </a:r>
            <a:r>
              <a:rPr lang="en-GB" sz="1200" spc="-75" dirty="0">
                <a:effectLst/>
                <a:ea typeface="Lato Light"/>
                <a:cs typeface="Lato Light"/>
              </a:rPr>
              <a:t> </a:t>
            </a:r>
            <a:r>
              <a:rPr lang="en-GB" sz="1200" dirty="0">
                <a:effectLst/>
                <a:ea typeface="Lato Light"/>
                <a:cs typeface="Lato Light"/>
              </a:rPr>
              <a:t>at</a:t>
            </a:r>
            <a:endParaRPr lang="en-GB" sz="1100" dirty="0">
              <a:effectLst/>
              <a:latin typeface="Lato Light"/>
              <a:ea typeface="Lato Light"/>
              <a:cs typeface="Lato Light"/>
            </a:endParaRPr>
          </a:p>
          <a:p>
            <a:pPr marL="342900" lvl="0" indent="-342900">
              <a:spcBef>
                <a:spcPts val="560"/>
              </a:spcBef>
              <a:spcAft>
                <a:spcPts val="0"/>
              </a:spcAft>
              <a:buFont typeface="Courier New" panose="02070309020205020404" pitchFamily="49" charset="0"/>
              <a:buChar char="o"/>
              <a:tabLst>
                <a:tab pos="270510" algn="l"/>
              </a:tabLst>
            </a:pPr>
            <a:r>
              <a:rPr lang="en-GB" sz="1200" dirty="0">
                <a:effectLst/>
                <a:ea typeface="Lato Light"/>
                <a:cs typeface="Lato Light"/>
              </a:rPr>
              <a:t>What makes them special and how everyone has</a:t>
            </a:r>
            <a:r>
              <a:rPr lang="en-GB" sz="1200" spc="-155" dirty="0">
                <a:effectLst/>
                <a:ea typeface="Lato Light"/>
                <a:cs typeface="Lato Light"/>
              </a:rPr>
              <a:t> </a:t>
            </a:r>
            <a:r>
              <a:rPr lang="en-GB" sz="1200" dirty="0">
                <a:effectLst/>
                <a:ea typeface="Lato Light"/>
                <a:cs typeface="Lato Light"/>
              </a:rPr>
              <a:t>different strengths</a:t>
            </a:r>
            <a:endParaRPr lang="en-GB" sz="1100" dirty="0">
              <a:effectLst/>
              <a:latin typeface="Lato Light"/>
              <a:ea typeface="Lato Light"/>
              <a:cs typeface="Lato Light"/>
            </a:endParaRPr>
          </a:p>
          <a:p>
            <a:pPr marL="342900" lvl="0" indent="-342900">
              <a:spcBef>
                <a:spcPts val="560"/>
              </a:spcBef>
              <a:spcAft>
                <a:spcPts val="0"/>
              </a:spcAft>
              <a:buFont typeface="Courier New" panose="02070309020205020404" pitchFamily="49" charset="0"/>
              <a:buChar char="o"/>
              <a:tabLst>
                <a:tab pos="270510" algn="l"/>
              </a:tabLst>
            </a:pPr>
            <a:r>
              <a:rPr lang="en-GB" sz="1200" dirty="0">
                <a:effectLst/>
                <a:ea typeface="Lato Light"/>
                <a:cs typeface="Lato Light"/>
              </a:rPr>
              <a:t>How</a:t>
            </a:r>
            <a:r>
              <a:rPr lang="en-GB" sz="1200" spc="-50" dirty="0">
                <a:effectLst/>
                <a:ea typeface="Lato Light"/>
                <a:cs typeface="Lato Light"/>
              </a:rPr>
              <a:t> </a:t>
            </a:r>
            <a:r>
              <a:rPr lang="en-GB" sz="1200" dirty="0">
                <a:effectLst/>
                <a:ea typeface="Lato Light"/>
                <a:cs typeface="Lato Light"/>
              </a:rPr>
              <a:t>their</a:t>
            </a:r>
            <a:r>
              <a:rPr lang="en-GB" sz="1200" spc="-50" dirty="0">
                <a:effectLst/>
                <a:ea typeface="Lato Light"/>
                <a:cs typeface="Lato Light"/>
              </a:rPr>
              <a:t> </a:t>
            </a:r>
            <a:r>
              <a:rPr lang="en-GB" sz="1200" dirty="0">
                <a:effectLst/>
                <a:ea typeface="Lato Light"/>
                <a:cs typeface="Lato Light"/>
              </a:rPr>
              <a:t>personal</a:t>
            </a:r>
            <a:r>
              <a:rPr lang="en-GB" sz="1200" spc="-30" dirty="0">
                <a:effectLst/>
                <a:ea typeface="Lato Light"/>
                <a:cs typeface="Lato Light"/>
              </a:rPr>
              <a:t> </a:t>
            </a:r>
            <a:r>
              <a:rPr lang="en-GB" sz="1200" dirty="0">
                <a:effectLst/>
                <a:ea typeface="Lato Light"/>
                <a:cs typeface="Lato Light"/>
              </a:rPr>
              <a:t>features</a:t>
            </a:r>
            <a:r>
              <a:rPr lang="en-GB" sz="1200" spc="-30" dirty="0">
                <a:effectLst/>
                <a:ea typeface="Lato Light"/>
                <a:cs typeface="Lato Light"/>
              </a:rPr>
              <a:t> </a:t>
            </a:r>
            <a:r>
              <a:rPr lang="en-GB" sz="1200" dirty="0">
                <a:effectLst/>
                <a:ea typeface="Lato Light"/>
                <a:cs typeface="Lato Light"/>
              </a:rPr>
              <a:t>or</a:t>
            </a:r>
            <a:r>
              <a:rPr lang="en-GB" sz="1200" spc="-45" dirty="0">
                <a:effectLst/>
                <a:ea typeface="Lato Light"/>
                <a:cs typeface="Lato Light"/>
              </a:rPr>
              <a:t> </a:t>
            </a:r>
            <a:r>
              <a:rPr lang="en-GB" sz="1200" dirty="0">
                <a:effectLst/>
                <a:ea typeface="Lato Light"/>
                <a:cs typeface="Lato Light"/>
              </a:rPr>
              <a:t>qualities</a:t>
            </a:r>
            <a:r>
              <a:rPr lang="en-GB" sz="1200" spc="-30" dirty="0">
                <a:effectLst/>
                <a:ea typeface="Lato Light"/>
                <a:cs typeface="Lato Light"/>
              </a:rPr>
              <a:t> </a:t>
            </a:r>
            <a:r>
              <a:rPr lang="en-GB" sz="1200" dirty="0">
                <a:effectLst/>
                <a:ea typeface="Lato Light"/>
                <a:cs typeface="Lato Light"/>
              </a:rPr>
              <a:t>are</a:t>
            </a:r>
            <a:r>
              <a:rPr lang="en-GB" sz="1200" spc="-30" dirty="0">
                <a:effectLst/>
                <a:ea typeface="Lato Light"/>
                <a:cs typeface="Lato Light"/>
              </a:rPr>
              <a:t> </a:t>
            </a:r>
            <a:r>
              <a:rPr lang="en-GB" sz="1200" dirty="0">
                <a:effectLst/>
                <a:ea typeface="Lato Light"/>
                <a:cs typeface="Lato Light"/>
              </a:rPr>
              <a:t>unique</a:t>
            </a:r>
            <a:r>
              <a:rPr lang="en-GB" sz="1200" spc="-30" dirty="0">
                <a:effectLst/>
                <a:ea typeface="Lato Light"/>
                <a:cs typeface="Lato Light"/>
              </a:rPr>
              <a:t> </a:t>
            </a:r>
            <a:r>
              <a:rPr lang="en-GB" sz="1200" dirty="0">
                <a:effectLst/>
                <a:ea typeface="Lato Light"/>
                <a:cs typeface="Lato Light"/>
              </a:rPr>
              <a:t>to</a:t>
            </a:r>
            <a:r>
              <a:rPr lang="en-GB" sz="1200" spc="-30" dirty="0">
                <a:effectLst/>
                <a:ea typeface="Lato Light"/>
                <a:cs typeface="Lato Light"/>
              </a:rPr>
              <a:t> </a:t>
            </a:r>
            <a:r>
              <a:rPr lang="en-GB" sz="1200" dirty="0">
                <a:effectLst/>
                <a:ea typeface="Lato Light"/>
                <a:cs typeface="Lato Light"/>
              </a:rPr>
              <a:t>them</a:t>
            </a:r>
            <a:endParaRPr lang="en-GB" sz="1100" dirty="0">
              <a:effectLst/>
              <a:latin typeface="Lato Light"/>
              <a:ea typeface="Lato Light"/>
              <a:cs typeface="Lato Light"/>
            </a:endParaRPr>
          </a:p>
          <a:p>
            <a:pPr marL="342900" lvl="0" indent="-342900">
              <a:spcBef>
                <a:spcPts val="560"/>
              </a:spcBef>
              <a:spcAft>
                <a:spcPts val="0"/>
              </a:spcAft>
              <a:buFont typeface="Courier New" panose="02070309020205020404" pitchFamily="49" charset="0"/>
              <a:buChar char="o"/>
              <a:tabLst>
                <a:tab pos="270510" algn="l"/>
              </a:tabLst>
            </a:pPr>
            <a:r>
              <a:rPr lang="en-GB" sz="1200" dirty="0">
                <a:effectLst/>
                <a:ea typeface="Lato Light"/>
                <a:cs typeface="Lato Light"/>
              </a:rPr>
              <a:t>How</a:t>
            </a:r>
            <a:r>
              <a:rPr lang="en-GB" sz="1200" spc="-50" dirty="0">
                <a:effectLst/>
                <a:ea typeface="Lato Light"/>
                <a:cs typeface="Lato Light"/>
              </a:rPr>
              <a:t> </a:t>
            </a:r>
            <a:r>
              <a:rPr lang="en-GB" sz="1200" dirty="0">
                <a:effectLst/>
                <a:ea typeface="Lato Light"/>
                <a:cs typeface="Lato Light"/>
              </a:rPr>
              <a:t>they</a:t>
            </a:r>
            <a:r>
              <a:rPr lang="en-GB" sz="1200" spc="-50" dirty="0">
                <a:effectLst/>
                <a:ea typeface="Lato Light"/>
                <a:cs typeface="Lato Light"/>
              </a:rPr>
              <a:t> </a:t>
            </a:r>
            <a:r>
              <a:rPr lang="en-GB" sz="1200" dirty="0">
                <a:effectLst/>
                <a:ea typeface="Lato Light"/>
                <a:cs typeface="Lato Light"/>
              </a:rPr>
              <a:t>are</a:t>
            </a:r>
            <a:r>
              <a:rPr lang="en-GB" sz="1200" spc="-30" dirty="0">
                <a:effectLst/>
                <a:ea typeface="Lato Light"/>
                <a:cs typeface="Lato Light"/>
              </a:rPr>
              <a:t> </a:t>
            </a:r>
            <a:r>
              <a:rPr lang="en-GB" sz="1200" dirty="0">
                <a:effectLst/>
                <a:ea typeface="Lato Light"/>
                <a:cs typeface="Lato Light"/>
              </a:rPr>
              <a:t>similar</a:t>
            </a:r>
            <a:r>
              <a:rPr lang="en-GB" sz="1200" spc="-45" dirty="0">
                <a:effectLst/>
                <a:ea typeface="Lato Light"/>
                <a:cs typeface="Lato Light"/>
              </a:rPr>
              <a:t> </a:t>
            </a:r>
            <a:r>
              <a:rPr lang="en-GB" sz="1200" dirty="0">
                <a:effectLst/>
                <a:ea typeface="Lato Light"/>
                <a:cs typeface="Lato Light"/>
              </a:rPr>
              <a:t>or</a:t>
            </a:r>
            <a:r>
              <a:rPr lang="en-GB" sz="1200" spc="-45" dirty="0">
                <a:effectLst/>
                <a:ea typeface="Lato Light"/>
                <a:cs typeface="Lato Light"/>
              </a:rPr>
              <a:t> </a:t>
            </a:r>
            <a:r>
              <a:rPr lang="en-GB" sz="1200" dirty="0">
                <a:effectLst/>
                <a:ea typeface="Lato Light"/>
                <a:cs typeface="Lato Light"/>
              </a:rPr>
              <a:t>different</a:t>
            </a:r>
            <a:r>
              <a:rPr lang="en-GB" sz="1200" spc="-30" dirty="0">
                <a:effectLst/>
                <a:ea typeface="Lato Light"/>
                <a:cs typeface="Lato Light"/>
              </a:rPr>
              <a:t> </a:t>
            </a:r>
            <a:r>
              <a:rPr lang="en-GB" sz="1200" dirty="0">
                <a:effectLst/>
                <a:ea typeface="Lato Light"/>
                <a:cs typeface="Lato Light"/>
              </a:rPr>
              <a:t>to</a:t>
            </a:r>
            <a:r>
              <a:rPr lang="en-GB" sz="1200" spc="-30" dirty="0">
                <a:effectLst/>
                <a:ea typeface="Lato Light"/>
                <a:cs typeface="Lato Light"/>
              </a:rPr>
              <a:t> </a:t>
            </a:r>
            <a:r>
              <a:rPr lang="en-GB" sz="1200" dirty="0">
                <a:effectLst/>
                <a:ea typeface="Lato Light"/>
                <a:cs typeface="Lato Light"/>
              </a:rPr>
              <a:t>others,</a:t>
            </a:r>
            <a:r>
              <a:rPr lang="en-GB" sz="1200" spc="-30" dirty="0">
                <a:effectLst/>
                <a:ea typeface="Lato Light"/>
                <a:cs typeface="Lato Light"/>
              </a:rPr>
              <a:t> </a:t>
            </a:r>
            <a:r>
              <a:rPr lang="en-GB" sz="1200" dirty="0">
                <a:effectLst/>
                <a:ea typeface="Lato Light"/>
                <a:cs typeface="Lato Light"/>
              </a:rPr>
              <a:t>and</a:t>
            </a:r>
            <a:r>
              <a:rPr lang="en-GB" sz="1200" spc="-50" dirty="0">
                <a:effectLst/>
                <a:ea typeface="Lato Light"/>
                <a:cs typeface="Lato Light"/>
              </a:rPr>
              <a:t> </a:t>
            </a:r>
            <a:r>
              <a:rPr lang="en-GB" sz="1200" dirty="0">
                <a:effectLst/>
                <a:ea typeface="Lato Light"/>
                <a:cs typeface="Lato Light"/>
              </a:rPr>
              <a:t>what</a:t>
            </a:r>
            <a:r>
              <a:rPr lang="en-GB" sz="1200" spc="-30" dirty="0">
                <a:effectLst/>
                <a:ea typeface="Lato Light"/>
                <a:cs typeface="Lato Light"/>
              </a:rPr>
              <a:t> </a:t>
            </a:r>
            <a:r>
              <a:rPr lang="en-GB" sz="1200" dirty="0">
                <a:effectLst/>
                <a:ea typeface="Lato Light"/>
                <a:cs typeface="Lato Light"/>
              </a:rPr>
              <a:t>they</a:t>
            </a:r>
            <a:r>
              <a:rPr lang="en-GB" sz="1200" spc="-50" dirty="0">
                <a:effectLst/>
                <a:ea typeface="Lato Light"/>
                <a:cs typeface="Lato Light"/>
              </a:rPr>
              <a:t> </a:t>
            </a:r>
            <a:r>
              <a:rPr lang="en-GB" sz="1200" dirty="0">
                <a:effectLst/>
                <a:ea typeface="Lato Light"/>
                <a:cs typeface="Lato Light"/>
              </a:rPr>
              <a:t>have in common</a:t>
            </a:r>
            <a:endParaRPr lang="en-GB" sz="1100" dirty="0">
              <a:effectLst/>
              <a:latin typeface="Lato Light"/>
              <a:ea typeface="Lato Light"/>
              <a:cs typeface="Lato Light"/>
            </a:endParaRPr>
          </a:p>
          <a:p>
            <a:pPr marL="342900" lvl="0" indent="-342900">
              <a:spcBef>
                <a:spcPts val="560"/>
              </a:spcBef>
              <a:spcAft>
                <a:spcPts val="0"/>
              </a:spcAft>
              <a:buFont typeface="Courier New" panose="02070309020205020404" pitchFamily="49" charset="0"/>
              <a:buChar char="o"/>
              <a:tabLst>
                <a:tab pos="270510" algn="l"/>
              </a:tabLst>
            </a:pPr>
            <a:r>
              <a:rPr lang="en-GB" sz="1200" dirty="0">
                <a:effectLst/>
                <a:ea typeface="Lato Light"/>
                <a:cs typeface="Lato Light"/>
              </a:rPr>
              <a:t>To use the correct names for the main parts of the body, including external genitalia; and that parts of bodies</a:t>
            </a:r>
            <a:r>
              <a:rPr lang="en-GB" sz="1200" spc="-185" dirty="0">
                <a:effectLst/>
                <a:ea typeface="Lato Light"/>
                <a:cs typeface="Lato Light"/>
              </a:rPr>
              <a:t> </a:t>
            </a:r>
            <a:r>
              <a:rPr lang="en-GB" sz="1200" spc="-15" dirty="0">
                <a:effectLst/>
                <a:ea typeface="Lato Light"/>
                <a:cs typeface="Lato Light"/>
              </a:rPr>
              <a:t>covered </a:t>
            </a:r>
            <a:r>
              <a:rPr lang="en-GB" sz="1200" dirty="0">
                <a:effectLst/>
                <a:ea typeface="Lato Light"/>
                <a:cs typeface="Lato Light"/>
              </a:rPr>
              <a:t>with underwear are</a:t>
            </a:r>
            <a:r>
              <a:rPr lang="en-GB" sz="1200" spc="-45" dirty="0">
                <a:effectLst/>
                <a:ea typeface="Lato Light"/>
                <a:cs typeface="Lato Light"/>
              </a:rPr>
              <a:t> </a:t>
            </a:r>
            <a:r>
              <a:rPr lang="en-GB" sz="1200" dirty="0">
                <a:effectLst/>
                <a:ea typeface="Lato Light"/>
                <a:cs typeface="Lato Light"/>
              </a:rPr>
              <a:t>private</a:t>
            </a:r>
            <a:endParaRPr lang="en-GB" sz="1100" dirty="0">
              <a:effectLst/>
              <a:latin typeface="Lato Light"/>
              <a:ea typeface="Lato Light"/>
              <a:cs typeface="Lato Light"/>
            </a:endParaRPr>
          </a:p>
          <a:p>
            <a:pPr>
              <a:spcBef>
                <a:spcPts val="560"/>
              </a:spcBef>
              <a:spcAft>
                <a:spcPts val="0"/>
              </a:spcAft>
              <a:tabLst>
                <a:tab pos="413385" algn="l"/>
                <a:tab pos="414020" algn="l"/>
              </a:tabLst>
            </a:pPr>
            <a:r>
              <a:rPr lang="en-GB" sz="1200" b="1" u="none" strike="noStrike" dirty="0">
                <a:effectLst/>
                <a:ea typeface="Lato Light"/>
                <a:cs typeface="Lato Light"/>
              </a:rPr>
              <a:t> </a:t>
            </a:r>
            <a:endParaRPr lang="en-GB" sz="1100" dirty="0">
              <a:effectLst/>
              <a:latin typeface="Lato Light"/>
              <a:ea typeface="Lato Light"/>
              <a:cs typeface="Lato Light"/>
            </a:endParaRPr>
          </a:p>
          <a:p>
            <a:pPr>
              <a:spcBef>
                <a:spcPts val="560"/>
              </a:spcBef>
              <a:spcAft>
                <a:spcPts val="0"/>
              </a:spcAft>
              <a:tabLst>
                <a:tab pos="413385" algn="l"/>
                <a:tab pos="414020" algn="l"/>
              </a:tabLst>
            </a:pPr>
            <a:r>
              <a:rPr lang="en-GB" sz="1400" b="1" u="sng" dirty="0">
                <a:effectLst/>
                <a:ea typeface="Lato Light"/>
                <a:cs typeface="Lato Light"/>
              </a:rPr>
              <a:t>Programme of Study References </a:t>
            </a:r>
            <a:endParaRPr lang="en-GB" sz="1100" dirty="0">
              <a:effectLst/>
              <a:latin typeface="Lato Light"/>
              <a:ea typeface="Lato Light"/>
              <a:cs typeface="Lato Light"/>
            </a:endParaRPr>
          </a:p>
          <a:p>
            <a:pPr algn="just">
              <a:lnSpc>
                <a:spcPct val="106000"/>
              </a:lnSpc>
              <a:spcAft>
                <a:spcPts val="280"/>
              </a:spcAft>
            </a:pPr>
            <a:r>
              <a:rPr lang="en-GB" sz="1000"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algn="just">
              <a:lnSpc>
                <a:spcPct val="106000"/>
              </a:lnSpc>
              <a:spcAft>
                <a:spcPts val="280"/>
              </a:spcAft>
            </a:pPr>
            <a:r>
              <a:rPr lang="en-GB" sz="1200" dirty="0">
                <a:effectLst/>
                <a:ea typeface="Calibri" panose="020F0502020204030204" pitchFamily="34" charset="0"/>
                <a:cs typeface="Calibri" panose="020F0502020204030204" pitchFamily="34" charset="0"/>
              </a:rPr>
              <a:t>H21, H22, H23, H25, R13, R23, L6, L14</a:t>
            </a:r>
            <a:endParaRPr lang="en-GB" sz="1100" dirty="0">
              <a:effectLst/>
              <a:ea typeface="Calibri" panose="020F0502020204030204" pitchFamily="34" charset="0"/>
              <a:cs typeface="Times New Roman" panose="02020603050405020304" pitchFamily="18" charset="0"/>
            </a:endParaRPr>
          </a:p>
        </p:txBody>
      </p:sp>
      <p:sp>
        <p:nvSpPr>
          <p:cNvPr id="15" name="Text Box 5">
            <a:extLst>
              <a:ext uri="{FF2B5EF4-FFF2-40B4-BE49-F238E27FC236}">
                <a16:creationId xmlns:a16="http://schemas.microsoft.com/office/drawing/2014/main" xmlns="" id="{3E64F904-6AB7-415E-A125-AEF3C1C7E313}"/>
              </a:ext>
            </a:extLst>
          </p:cNvPr>
          <p:cNvSpPr txBox="1"/>
          <p:nvPr/>
        </p:nvSpPr>
        <p:spPr>
          <a:xfrm>
            <a:off x="9864806" y="2106327"/>
            <a:ext cx="1844040" cy="215646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a:effectLst/>
                <a:ea typeface="Calibri" panose="020F0502020204030204" pitchFamily="34" charset="0"/>
                <a:cs typeface="Calibri" panose="020F0502020204030204" pitchFamily="34" charset="0"/>
              </a:rPr>
              <a:t>Key Websites:</a:t>
            </a:r>
            <a:endParaRPr lang="en-GB" sz="1100" dirty="0">
              <a:effectLst/>
              <a:ea typeface="Calibri" panose="020F0502020204030204" pitchFamily="34" charset="0"/>
              <a:cs typeface="Times New Roman" panose="02020603050405020304" pitchFamily="18" charset="0"/>
            </a:endParaRPr>
          </a:p>
          <a:p>
            <a:pPr>
              <a:lnSpc>
                <a:spcPct val="107000"/>
              </a:lnSpc>
              <a:spcAft>
                <a:spcPts val="510"/>
              </a:spcAft>
            </a:pPr>
            <a:r>
              <a:rPr lang="en-GB" sz="900" u="sng" dirty="0">
                <a:solidFill>
                  <a:srgbClr val="94519E"/>
                </a:solidFill>
                <a:effectLst/>
                <a:ea typeface="Calibri" panose="020F0502020204030204" pitchFamily="34" charset="0"/>
                <a:cs typeface="Times New Roman" panose="02020603050405020304" pitchFamily="18" charset="0"/>
                <a:hlinkClick r:id="rId3"/>
              </a:rPr>
              <a:t>PSHE Association – Inclusion, belonging and addressing extremism, (KS1), ‘Sameness and difference’ </a:t>
            </a:r>
            <a:endParaRPr lang="en-GB" sz="1100" dirty="0">
              <a:effectLst/>
              <a:ea typeface="Calibri" panose="020F0502020204030204" pitchFamily="34" charset="0"/>
              <a:cs typeface="Times New Roman" panose="02020603050405020304" pitchFamily="18" charset="0"/>
            </a:endParaRPr>
          </a:p>
          <a:p>
            <a:pPr>
              <a:lnSpc>
                <a:spcPct val="107000"/>
              </a:lnSpc>
              <a:spcAft>
                <a:spcPts val="640"/>
              </a:spcAft>
            </a:pPr>
            <a:r>
              <a:rPr lang="en-GB" sz="900" u="sng" dirty="0">
                <a:solidFill>
                  <a:srgbClr val="94519E"/>
                </a:solidFill>
                <a:effectLst/>
                <a:ea typeface="Calibri" panose="020F0502020204030204" pitchFamily="34" charset="0"/>
                <a:cs typeface="Times New Roman" panose="02020603050405020304" pitchFamily="18" charset="0"/>
                <a:hlinkClick r:id="rId4"/>
              </a:rPr>
              <a:t>Medway Public Health Directorate - Primary RSE </a:t>
            </a:r>
            <a:endParaRPr lang="en-GB" sz="1100" dirty="0">
              <a:effectLst/>
              <a:ea typeface="Calibri" panose="020F0502020204030204" pitchFamily="34" charset="0"/>
              <a:cs typeface="Times New Roman" panose="02020603050405020304" pitchFamily="18" charset="0"/>
            </a:endParaRPr>
          </a:p>
          <a:p>
            <a:pPr>
              <a:lnSpc>
                <a:spcPct val="107000"/>
              </a:lnSpc>
              <a:spcAft>
                <a:spcPts val="1150"/>
              </a:spcAft>
            </a:pPr>
            <a:r>
              <a:rPr lang="en-GB" sz="900" u="sng" dirty="0">
                <a:solidFill>
                  <a:srgbClr val="94519E"/>
                </a:solidFill>
                <a:effectLst/>
                <a:ea typeface="Calibri" panose="020F0502020204030204" pitchFamily="34" charset="0"/>
                <a:cs typeface="Times New Roman" panose="02020603050405020304" pitchFamily="18" charset="0"/>
                <a:hlinkClick r:id="rId4"/>
              </a:rPr>
              <a:t>Lessons (KS1), Lesson 3, ‘Everybody’s body’ </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900" u="sng" dirty="0">
                <a:solidFill>
                  <a:srgbClr val="94519E"/>
                </a:solidFill>
                <a:effectLst/>
                <a:ea typeface="Calibri" panose="020F0502020204030204" pitchFamily="34" charset="0"/>
                <a:cs typeface="Times New Roman" panose="02020603050405020304" pitchFamily="18" charset="0"/>
                <a:hlinkClick r:id="rId5"/>
              </a:rPr>
              <a:t>NSPCC – The underwear rule resources (PANTS)</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ea typeface="Calibri" panose="020F0502020204030204" pitchFamily="34" charset="0"/>
                <a:cs typeface="Times New Roman" panose="02020603050405020304" pitchFamily="18" charset="0"/>
              </a:rPr>
              <a:t> </a:t>
            </a:r>
          </a:p>
        </p:txBody>
      </p:sp>
      <p:sp>
        <p:nvSpPr>
          <p:cNvPr id="16" name="Text Box 7">
            <a:extLst>
              <a:ext uri="{FF2B5EF4-FFF2-40B4-BE49-F238E27FC236}">
                <a16:creationId xmlns:a16="http://schemas.microsoft.com/office/drawing/2014/main" xmlns="" id="{296D65D6-8396-4A9B-A8BB-EA9B2112F90B}"/>
              </a:ext>
            </a:extLst>
          </p:cNvPr>
          <p:cNvSpPr txBox="1"/>
          <p:nvPr/>
        </p:nvSpPr>
        <p:spPr>
          <a:xfrm>
            <a:off x="6096000" y="1593202"/>
            <a:ext cx="3493770" cy="3671595"/>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200" b="1" u="sng" dirty="0">
                <a:effectLst/>
                <a:latin typeface="Calibri" panose="020F0502020204030204" pitchFamily="34" charset="0"/>
                <a:ea typeface="Calibri" panose="020F0502020204030204" pitchFamily="34" charset="0"/>
                <a:cs typeface="Calibri" panose="020F0502020204030204" pitchFamily="34" charset="0"/>
              </a:rPr>
              <a:t>Essential Knowledge:</a:t>
            </a:r>
            <a:r>
              <a:rPr lang="en-GB" sz="12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different feelings change the way I feel.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 I make right choices this effects my physical and emotional health.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If I make any wrong choices, this can have a not so good consequence.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that I am unique and there is not another me.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my strengths and weakness and these may be different to others.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what makes me different and that everyone is not the same.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can name the different parts of my body.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 Box 6">
            <a:extLst>
              <a:ext uri="{FF2B5EF4-FFF2-40B4-BE49-F238E27FC236}">
                <a16:creationId xmlns:a16="http://schemas.microsoft.com/office/drawing/2014/main" xmlns="" id="{6D0DF058-7D43-48AC-9519-F7A97C84D5C8}"/>
              </a:ext>
            </a:extLst>
          </p:cNvPr>
          <p:cNvSpPr txBox="1"/>
          <p:nvPr/>
        </p:nvSpPr>
        <p:spPr>
          <a:xfrm>
            <a:off x="799384" y="5505638"/>
            <a:ext cx="8790386" cy="1143000"/>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a:effectLst/>
                <a:latin typeface="Calibri" panose="020F0502020204030204" pitchFamily="34" charset="0"/>
                <a:ea typeface="Calibri" panose="020F0502020204030204" pitchFamily="34" charset="0"/>
                <a:cs typeface="Calibri" panose="020F0502020204030204" pitchFamily="34" charset="0"/>
              </a:rPr>
              <a:t>Key Vocabulary:</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120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Feelings, physical, health, emotional health, unique, consequence, confidence, strength, weakness, vulva, penis , testicle, chest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31AABBF0-8315-40F7-B3C8-2B62AE6A8BDA}"/>
              </a:ext>
            </a:extLst>
          </p:cNvPr>
          <p:cNvSpPr/>
          <p:nvPr/>
        </p:nvSpPr>
        <p:spPr>
          <a:xfrm>
            <a:off x="907840" y="498024"/>
            <a:ext cx="2626553" cy="375552"/>
          </a:xfrm>
          <a:prstGeom prst="rect">
            <a:avLst/>
          </a:prstGeom>
        </p:spPr>
        <p:txBody>
          <a:bodyPr wrap="none">
            <a:spAutoFit/>
          </a:bodyPr>
          <a:lstStyle/>
          <a:p>
            <a:pPr>
              <a:lnSpc>
                <a:spcPct val="107000"/>
              </a:lnSpc>
              <a:spcAft>
                <a:spcPts val="800"/>
              </a:spcAft>
              <a:tabLst>
                <a:tab pos="450215" algn="l"/>
                <a:tab pos="1170305" algn="l"/>
              </a:tabLst>
            </a:pPr>
            <a:r>
              <a:rPr lang="en-GB" b="1" u="sng" dirty="0">
                <a:latin typeface="Calibri" panose="020F0502020204030204" pitchFamily="34" charset="0"/>
                <a:ea typeface="Calibri" panose="020F0502020204030204" pitchFamily="34" charset="0"/>
                <a:cs typeface="Calibri" panose="020F0502020204030204" pitchFamily="34" charset="0"/>
              </a:rPr>
              <a:t>PSHE AT KINGSLEY: Year 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 Box 4">
            <a:extLst>
              <a:ext uri="{FF2B5EF4-FFF2-40B4-BE49-F238E27FC236}">
                <a16:creationId xmlns:a16="http://schemas.microsoft.com/office/drawing/2014/main" xmlns="" id="{A922EE21-25FF-4C7E-AAB6-782C0A4F8A53}"/>
              </a:ext>
            </a:extLst>
          </p:cNvPr>
          <p:cNvSpPr txBox="1"/>
          <p:nvPr/>
        </p:nvSpPr>
        <p:spPr>
          <a:xfrm>
            <a:off x="9864806" y="4502280"/>
            <a:ext cx="1844040" cy="2087880"/>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a:effectLst/>
                <a:latin typeface="Calibri" panose="020F0502020204030204" pitchFamily="34" charset="0"/>
                <a:ea typeface="Calibri" panose="020F0502020204030204" pitchFamily="34" charset="0"/>
                <a:cs typeface="Calibri" panose="020F0502020204030204" pitchFamily="34" charset="0"/>
              </a:rPr>
              <a:t>Cross Curricular:</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Art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23340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Kingsley community logo">
            <a:extLst>
              <a:ext uri="{FF2B5EF4-FFF2-40B4-BE49-F238E27FC236}">
                <a16:creationId xmlns:a16="http://schemas.microsoft.com/office/drawing/2014/main" xmlns="" id="{D96CDC9B-630B-41A7-838B-7A086E4398A4}"/>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804149" y="179689"/>
            <a:ext cx="1929143" cy="1696433"/>
          </a:xfrm>
          <a:prstGeom prst="rect">
            <a:avLst/>
          </a:prstGeom>
          <a:noFill/>
          <a:ln>
            <a:noFill/>
          </a:ln>
        </p:spPr>
      </p:pic>
      <p:sp>
        <p:nvSpPr>
          <p:cNvPr id="5" name="Rectangle 4">
            <a:extLst>
              <a:ext uri="{FF2B5EF4-FFF2-40B4-BE49-F238E27FC236}">
                <a16:creationId xmlns:a16="http://schemas.microsoft.com/office/drawing/2014/main" xmlns="" id="{C4A56C4A-BD7D-4BED-BACC-9BC3D87E2064}"/>
              </a:ext>
            </a:extLst>
          </p:cNvPr>
          <p:cNvSpPr/>
          <p:nvPr/>
        </p:nvSpPr>
        <p:spPr>
          <a:xfrm>
            <a:off x="458708" y="381513"/>
            <a:ext cx="2626553" cy="369332"/>
          </a:xfrm>
          <a:prstGeom prst="rect">
            <a:avLst/>
          </a:prstGeom>
        </p:spPr>
        <p:txBody>
          <a:bodyPr wrap="none">
            <a:spAutoFit/>
          </a:bodyPr>
          <a:lstStyle/>
          <a:p>
            <a:r>
              <a:rPr lang="en-GB" b="1" u="sng" dirty="0">
                <a:latin typeface="Calibri" panose="020F0502020204030204" pitchFamily="34" charset="0"/>
                <a:ea typeface="Calibri" panose="020F0502020204030204" pitchFamily="34" charset="0"/>
                <a:cs typeface="Times New Roman" panose="02020603050405020304" pitchFamily="18" charset="0"/>
              </a:rPr>
              <a:t>PSHE AT KINGSLEY: Year 5</a:t>
            </a:r>
            <a:endParaRPr lang="en-GB" dirty="0"/>
          </a:p>
        </p:txBody>
      </p:sp>
      <p:sp>
        <p:nvSpPr>
          <p:cNvPr id="6" name="Text Box 2">
            <a:extLst>
              <a:ext uri="{FF2B5EF4-FFF2-40B4-BE49-F238E27FC236}">
                <a16:creationId xmlns:a16="http://schemas.microsoft.com/office/drawing/2014/main" xmlns="" id="{49039F25-CA18-4F65-B174-1FD0C7E8F220}"/>
              </a:ext>
            </a:extLst>
          </p:cNvPr>
          <p:cNvSpPr txBox="1"/>
          <p:nvPr/>
        </p:nvSpPr>
        <p:spPr>
          <a:xfrm>
            <a:off x="3286409" y="328460"/>
            <a:ext cx="6060562" cy="115062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200" b="1">
                <a:effectLst/>
                <a:ea typeface="Calibri" panose="020F0502020204030204" pitchFamily="34" charset="0"/>
                <a:cs typeface="Calibri" panose="020F0502020204030204" pitchFamily="34"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400" b="1">
                <a:effectLst/>
                <a:ea typeface="Calibri" panose="020F0502020204030204" pitchFamily="34" charset="0"/>
                <a:cs typeface="Calibri" panose="020F0502020204030204" pitchFamily="34" charset="0"/>
              </a:rPr>
              <a:t>Topic:</a:t>
            </a:r>
            <a:r>
              <a:rPr lang="en-GB" sz="1400">
                <a:effectLst/>
                <a:ea typeface="Calibri" panose="020F0502020204030204" pitchFamily="34" charset="0"/>
                <a:cs typeface="Calibri" panose="020F0502020204030204" pitchFamily="34" charset="0"/>
              </a:rPr>
              <a:t> Living in the Wider World (Money; making decisions; spending and saving)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400" b="1">
                <a:effectLst/>
                <a:ea typeface="Calibri" panose="020F0502020204030204" pitchFamily="34" charset="0"/>
                <a:cs typeface="Calibri" panose="020F0502020204030204" pitchFamily="34" charset="0"/>
              </a:rPr>
              <a:t>Question: </a:t>
            </a:r>
            <a:r>
              <a:rPr lang="en-GB" sz="1400">
                <a:effectLst/>
                <a:ea typeface="Calibri" panose="020F0502020204030204" pitchFamily="34" charset="0"/>
                <a:cs typeface="Calibri" panose="020F0502020204030204" pitchFamily="34" charset="0"/>
              </a:rPr>
              <a:t>What Decisions Can People Makes With Money?</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4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p:txBody>
      </p:sp>
      <p:sp>
        <p:nvSpPr>
          <p:cNvPr id="7" name="Text Box 3">
            <a:extLst>
              <a:ext uri="{FF2B5EF4-FFF2-40B4-BE49-F238E27FC236}">
                <a16:creationId xmlns:a16="http://schemas.microsoft.com/office/drawing/2014/main" xmlns="" id="{A2D58649-5E51-4C3A-A2A7-D96D73FB688A}"/>
              </a:ext>
            </a:extLst>
          </p:cNvPr>
          <p:cNvSpPr txBox="1"/>
          <p:nvPr/>
        </p:nvSpPr>
        <p:spPr>
          <a:xfrm>
            <a:off x="375294" y="1690705"/>
            <a:ext cx="5021580" cy="386756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400" b="1" u="sng" dirty="0">
                <a:effectLst/>
                <a:ea typeface="Calibri" panose="020F0502020204030204" pitchFamily="34" charset="0"/>
                <a:cs typeface="Calibri" panose="020F0502020204030204" pitchFamily="34" charset="0"/>
              </a:rPr>
              <a:t>Learning Expectations:</a:t>
            </a:r>
            <a:endParaRPr lang="en-GB" sz="1100" dirty="0">
              <a:effectLst/>
              <a:ea typeface="Calibri" panose="020F0502020204030204" pitchFamily="34" charset="0"/>
              <a:cs typeface="Times New Roman" panose="02020603050405020304" pitchFamily="18" charset="0"/>
            </a:endParaRPr>
          </a:p>
          <a:p>
            <a:pPr marL="457200" indent="-367030" algn="just">
              <a:spcBef>
                <a:spcPts val="210"/>
              </a:spcBef>
              <a:spcAft>
                <a:spcPts val="0"/>
              </a:spcAft>
              <a:tabLst>
                <a:tab pos="450215" algn="l"/>
              </a:tabLst>
            </a:pPr>
            <a:r>
              <a:rPr lang="en-GB" sz="1200" dirty="0">
                <a:effectLst/>
                <a:ea typeface="Lato Light"/>
                <a:cs typeface="Lato Light"/>
              </a:rPr>
              <a:t>How people make decisions about spending and saving</a:t>
            </a:r>
            <a:r>
              <a:rPr lang="en-GB" sz="1200" spc="-110" dirty="0">
                <a:effectLst/>
                <a:ea typeface="Lato Light"/>
                <a:cs typeface="Lato Light"/>
              </a:rPr>
              <a:t> </a:t>
            </a:r>
            <a:r>
              <a:rPr lang="en-GB" sz="1200" dirty="0">
                <a:effectLst/>
                <a:ea typeface="Lato Light"/>
                <a:cs typeface="Lato Light"/>
              </a:rPr>
              <a:t>money and what influences them</a:t>
            </a:r>
            <a:endParaRPr lang="en-GB" sz="1100" dirty="0">
              <a:effectLst/>
              <a:latin typeface="Lato Light"/>
              <a:ea typeface="Lato Light"/>
              <a:cs typeface="Lato Light"/>
            </a:endParaRPr>
          </a:p>
          <a:p>
            <a:pPr marL="457200" marR="234315" indent="-367030" algn="just">
              <a:lnSpc>
                <a:spcPct val="116000"/>
              </a:lnSpc>
              <a:spcBef>
                <a:spcPts val="560"/>
              </a:spcBef>
              <a:spcAft>
                <a:spcPts val="0"/>
              </a:spcAft>
              <a:tabLst>
                <a:tab pos="450215" algn="l"/>
              </a:tabLst>
            </a:pPr>
            <a:r>
              <a:rPr lang="en-GB" sz="1200" dirty="0">
                <a:effectLst/>
                <a:ea typeface="Lato Light"/>
                <a:cs typeface="Lato Light"/>
              </a:rPr>
              <a:t>How</a:t>
            </a:r>
            <a:r>
              <a:rPr lang="en-GB" sz="1200" spc="-35" dirty="0">
                <a:effectLst/>
                <a:ea typeface="Lato Light"/>
                <a:cs typeface="Lato Light"/>
              </a:rPr>
              <a:t> </a:t>
            </a:r>
            <a:r>
              <a:rPr lang="en-GB" sz="1200" dirty="0">
                <a:effectLst/>
                <a:ea typeface="Lato Light"/>
                <a:cs typeface="Lato Light"/>
              </a:rPr>
              <a:t>to</a:t>
            </a:r>
            <a:r>
              <a:rPr lang="en-GB" sz="1200" spc="-15" dirty="0">
                <a:effectLst/>
                <a:ea typeface="Lato Light"/>
                <a:cs typeface="Lato Light"/>
              </a:rPr>
              <a:t> keep </a:t>
            </a:r>
            <a:r>
              <a:rPr lang="en-GB" sz="1200" dirty="0">
                <a:effectLst/>
                <a:ea typeface="Lato Light"/>
                <a:cs typeface="Lato Light"/>
              </a:rPr>
              <a:t>track</a:t>
            </a:r>
            <a:r>
              <a:rPr lang="en-GB" sz="1200" spc="-10" dirty="0">
                <a:effectLst/>
                <a:ea typeface="Lato Light"/>
                <a:cs typeface="Lato Light"/>
              </a:rPr>
              <a:t> </a:t>
            </a:r>
            <a:r>
              <a:rPr lang="en-GB" sz="1200" dirty="0">
                <a:effectLst/>
                <a:ea typeface="Lato Light"/>
                <a:cs typeface="Lato Light"/>
              </a:rPr>
              <a:t>of</a:t>
            </a:r>
            <a:r>
              <a:rPr lang="en-GB" sz="1200" spc="-30" dirty="0">
                <a:effectLst/>
                <a:ea typeface="Lato Light"/>
                <a:cs typeface="Lato Light"/>
              </a:rPr>
              <a:t> </a:t>
            </a:r>
            <a:r>
              <a:rPr lang="en-GB" sz="1200" dirty="0">
                <a:effectLst/>
                <a:ea typeface="Lato Light"/>
                <a:cs typeface="Lato Light"/>
              </a:rPr>
              <a:t>money</a:t>
            </a:r>
            <a:r>
              <a:rPr lang="en-GB" sz="1200" spc="-30" dirty="0">
                <a:effectLst/>
                <a:ea typeface="Lato Light"/>
                <a:cs typeface="Lato Light"/>
              </a:rPr>
              <a:t> </a:t>
            </a:r>
            <a:r>
              <a:rPr lang="en-GB" sz="1200" dirty="0">
                <a:effectLst/>
                <a:ea typeface="Lato Light"/>
                <a:cs typeface="Lato Light"/>
              </a:rPr>
              <a:t>so</a:t>
            </a:r>
            <a:r>
              <a:rPr lang="en-GB" sz="1200" spc="-15" dirty="0">
                <a:effectLst/>
                <a:ea typeface="Lato Light"/>
                <a:cs typeface="Lato Light"/>
              </a:rPr>
              <a:t> </a:t>
            </a:r>
            <a:r>
              <a:rPr lang="en-GB" sz="1200" dirty="0">
                <a:effectLst/>
                <a:ea typeface="Lato Light"/>
                <a:cs typeface="Lato Light"/>
              </a:rPr>
              <a:t>people</a:t>
            </a:r>
            <a:r>
              <a:rPr lang="en-GB" sz="1200" spc="-15" dirty="0">
                <a:effectLst/>
                <a:ea typeface="Lato Light"/>
                <a:cs typeface="Lato Light"/>
              </a:rPr>
              <a:t> </a:t>
            </a:r>
            <a:r>
              <a:rPr lang="en-GB" sz="1200" dirty="0">
                <a:effectLst/>
                <a:ea typeface="Lato Light"/>
                <a:cs typeface="Lato Light"/>
              </a:rPr>
              <a:t>know</a:t>
            </a:r>
            <a:r>
              <a:rPr lang="en-GB" sz="1200" spc="-30" dirty="0">
                <a:effectLst/>
                <a:ea typeface="Lato Light"/>
                <a:cs typeface="Lato Light"/>
              </a:rPr>
              <a:t> </a:t>
            </a:r>
            <a:r>
              <a:rPr lang="en-GB" sz="1200" dirty="0">
                <a:effectLst/>
                <a:ea typeface="Lato Light"/>
                <a:cs typeface="Lato Light"/>
              </a:rPr>
              <a:t>how</a:t>
            </a:r>
            <a:r>
              <a:rPr lang="en-GB" sz="1200" spc="-35" dirty="0">
                <a:effectLst/>
                <a:ea typeface="Lato Light"/>
                <a:cs typeface="Lato Light"/>
              </a:rPr>
              <a:t> </a:t>
            </a:r>
            <a:r>
              <a:rPr lang="en-GB" sz="1200" dirty="0">
                <a:effectLst/>
                <a:ea typeface="Lato Light"/>
                <a:cs typeface="Lato Light"/>
              </a:rPr>
              <a:t>much</a:t>
            </a:r>
            <a:r>
              <a:rPr lang="en-GB" sz="1200" spc="-15" dirty="0">
                <a:effectLst/>
                <a:ea typeface="Lato Light"/>
                <a:cs typeface="Lato Light"/>
              </a:rPr>
              <a:t> </a:t>
            </a:r>
            <a:r>
              <a:rPr lang="en-GB" sz="1200" dirty="0">
                <a:effectLst/>
                <a:ea typeface="Lato Light"/>
                <a:cs typeface="Lato Light"/>
              </a:rPr>
              <a:t>they have to spend or</a:t>
            </a:r>
            <a:r>
              <a:rPr lang="en-GB" sz="1200" spc="-40" dirty="0">
                <a:effectLst/>
                <a:ea typeface="Lato Light"/>
                <a:cs typeface="Lato Light"/>
              </a:rPr>
              <a:t> </a:t>
            </a:r>
            <a:r>
              <a:rPr lang="en-GB" sz="1200" dirty="0">
                <a:effectLst/>
                <a:ea typeface="Lato Light"/>
                <a:cs typeface="Lato Light"/>
              </a:rPr>
              <a:t>save</a:t>
            </a:r>
            <a:endParaRPr lang="en-GB" sz="1100" dirty="0">
              <a:effectLst/>
              <a:latin typeface="Lato Light"/>
              <a:ea typeface="Lato Light"/>
              <a:cs typeface="Lato Light"/>
            </a:endParaRPr>
          </a:p>
          <a:p>
            <a:pPr marL="457200" marR="114300" indent="-367030" algn="just">
              <a:lnSpc>
                <a:spcPct val="116000"/>
              </a:lnSpc>
              <a:spcBef>
                <a:spcPts val="350"/>
              </a:spcBef>
              <a:spcAft>
                <a:spcPts val="0"/>
              </a:spcAft>
              <a:tabLst>
                <a:tab pos="450215" algn="l"/>
              </a:tabLst>
            </a:pPr>
            <a:r>
              <a:rPr lang="en-GB" sz="1200" dirty="0">
                <a:effectLst/>
                <a:ea typeface="Lato Light"/>
                <a:cs typeface="Lato Light"/>
              </a:rPr>
              <a:t>How</a:t>
            </a:r>
            <a:r>
              <a:rPr lang="en-GB" sz="1200" spc="-50" dirty="0">
                <a:effectLst/>
                <a:ea typeface="Lato Light"/>
                <a:cs typeface="Lato Light"/>
              </a:rPr>
              <a:t> </a:t>
            </a:r>
            <a:r>
              <a:rPr lang="en-GB" sz="1200" dirty="0">
                <a:effectLst/>
                <a:ea typeface="Lato Light"/>
                <a:cs typeface="Lato Light"/>
              </a:rPr>
              <a:t>people</a:t>
            </a:r>
            <a:r>
              <a:rPr lang="en-GB" sz="1200" spc="-25" dirty="0">
                <a:effectLst/>
                <a:ea typeface="Lato Light"/>
                <a:cs typeface="Lato Light"/>
              </a:rPr>
              <a:t> </a:t>
            </a:r>
            <a:r>
              <a:rPr lang="en-GB" sz="1200" dirty="0">
                <a:effectLst/>
                <a:ea typeface="Lato Light"/>
                <a:cs typeface="Lato Light"/>
              </a:rPr>
              <a:t>make</a:t>
            </a:r>
            <a:r>
              <a:rPr lang="en-GB" sz="1200" spc="-30" dirty="0">
                <a:effectLst/>
                <a:ea typeface="Lato Light"/>
                <a:cs typeface="Lato Light"/>
              </a:rPr>
              <a:t> </a:t>
            </a:r>
            <a:r>
              <a:rPr lang="en-GB" sz="1200" dirty="0">
                <a:effectLst/>
                <a:ea typeface="Lato Light"/>
                <a:cs typeface="Lato Light"/>
              </a:rPr>
              <a:t>choices</a:t>
            </a:r>
            <a:r>
              <a:rPr lang="en-GB" sz="1200" spc="-25" dirty="0">
                <a:effectLst/>
                <a:ea typeface="Lato Light"/>
                <a:cs typeface="Lato Light"/>
              </a:rPr>
              <a:t> </a:t>
            </a:r>
            <a:r>
              <a:rPr lang="en-GB" sz="1200" dirty="0">
                <a:effectLst/>
                <a:ea typeface="Lato Light"/>
                <a:cs typeface="Lato Light"/>
              </a:rPr>
              <a:t>about</a:t>
            </a:r>
            <a:r>
              <a:rPr lang="en-GB" sz="1200" spc="-40" dirty="0">
                <a:effectLst/>
                <a:ea typeface="Lato Light"/>
                <a:cs typeface="Lato Light"/>
              </a:rPr>
              <a:t> </a:t>
            </a:r>
            <a:r>
              <a:rPr lang="en-GB" sz="1200" dirty="0">
                <a:effectLst/>
                <a:ea typeface="Lato Light"/>
                <a:cs typeface="Lato Light"/>
              </a:rPr>
              <a:t>ways</a:t>
            </a:r>
            <a:r>
              <a:rPr lang="en-GB" sz="1200" spc="-30" dirty="0">
                <a:effectLst/>
                <a:ea typeface="Lato Light"/>
                <a:cs typeface="Lato Light"/>
              </a:rPr>
              <a:t> </a:t>
            </a:r>
            <a:r>
              <a:rPr lang="en-GB" sz="1200" dirty="0">
                <a:effectLst/>
                <a:ea typeface="Lato Light"/>
                <a:cs typeface="Lato Light"/>
              </a:rPr>
              <a:t>of</a:t>
            </a:r>
            <a:r>
              <a:rPr lang="en-GB" sz="1200" spc="-40" dirty="0">
                <a:effectLst/>
                <a:ea typeface="Lato Light"/>
                <a:cs typeface="Lato Light"/>
              </a:rPr>
              <a:t> </a:t>
            </a:r>
            <a:r>
              <a:rPr lang="en-GB" sz="1200" dirty="0">
                <a:effectLst/>
                <a:ea typeface="Lato Light"/>
                <a:cs typeface="Lato Light"/>
              </a:rPr>
              <a:t>paying</a:t>
            </a:r>
            <a:r>
              <a:rPr lang="en-GB" sz="1200" spc="-25" dirty="0">
                <a:effectLst/>
                <a:ea typeface="Lato Light"/>
                <a:cs typeface="Lato Light"/>
              </a:rPr>
              <a:t> </a:t>
            </a:r>
            <a:r>
              <a:rPr lang="en-GB" sz="1200" dirty="0">
                <a:effectLst/>
                <a:ea typeface="Lato Light"/>
                <a:cs typeface="Lato Light"/>
              </a:rPr>
              <a:t>for</a:t>
            </a:r>
            <a:r>
              <a:rPr lang="en-GB" sz="1200" spc="-45" dirty="0">
                <a:effectLst/>
                <a:ea typeface="Lato Light"/>
                <a:cs typeface="Lato Light"/>
              </a:rPr>
              <a:t> </a:t>
            </a:r>
            <a:r>
              <a:rPr lang="en-GB" sz="1200" dirty="0">
                <a:effectLst/>
                <a:ea typeface="Lato Light"/>
                <a:cs typeface="Lato Light"/>
              </a:rPr>
              <a:t>things</a:t>
            </a:r>
            <a:r>
              <a:rPr lang="en-GB" sz="1200" spc="-30" dirty="0">
                <a:effectLst/>
                <a:ea typeface="Lato Light"/>
                <a:cs typeface="Lato Light"/>
              </a:rPr>
              <a:t> </a:t>
            </a:r>
            <a:r>
              <a:rPr lang="en-GB" sz="1200" dirty="0">
                <a:effectLst/>
                <a:ea typeface="Lato Light"/>
                <a:cs typeface="Lato Light"/>
              </a:rPr>
              <a:t>they want</a:t>
            </a:r>
            <a:r>
              <a:rPr lang="en-GB" sz="1200" spc="-45" dirty="0">
                <a:effectLst/>
                <a:ea typeface="Lato Light"/>
                <a:cs typeface="Lato Light"/>
              </a:rPr>
              <a:t> </a:t>
            </a:r>
            <a:r>
              <a:rPr lang="en-GB" sz="1200" dirty="0">
                <a:effectLst/>
                <a:ea typeface="Lato Light"/>
                <a:cs typeface="Lato Light"/>
              </a:rPr>
              <a:t>and</a:t>
            </a:r>
            <a:r>
              <a:rPr lang="en-GB" sz="1200" spc="-45" dirty="0">
                <a:effectLst/>
                <a:ea typeface="Lato Light"/>
                <a:cs typeface="Lato Light"/>
              </a:rPr>
              <a:t> </a:t>
            </a:r>
            <a:r>
              <a:rPr lang="en-GB" sz="1200" dirty="0">
                <a:effectLst/>
                <a:ea typeface="Lato Light"/>
                <a:cs typeface="Lato Light"/>
              </a:rPr>
              <a:t>need</a:t>
            </a:r>
            <a:r>
              <a:rPr lang="en-GB" sz="1200" spc="-45" dirty="0">
                <a:effectLst/>
                <a:ea typeface="Lato Light"/>
                <a:cs typeface="Lato Light"/>
              </a:rPr>
              <a:t> </a:t>
            </a:r>
            <a:r>
              <a:rPr lang="en-GB" sz="1200" dirty="0">
                <a:effectLst/>
                <a:ea typeface="Lato Light"/>
                <a:cs typeface="Lato Light"/>
              </a:rPr>
              <a:t>(e.g.</a:t>
            </a:r>
            <a:r>
              <a:rPr lang="en-GB" sz="1200" spc="-40" dirty="0">
                <a:effectLst/>
                <a:ea typeface="Lato Light"/>
                <a:cs typeface="Lato Light"/>
              </a:rPr>
              <a:t> </a:t>
            </a:r>
            <a:r>
              <a:rPr lang="en-GB" sz="1200" dirty="0">
                <a:effectLst/>
                <a:ea typeface="Lato Light"/>
                <a:cs typeface="Lato Light"/>
              </a:rPr>
              <a:t>from</a:t>
            </a:r>
            <a:r>
              <a:rPr lang="en-GB" sz="1200" spc="-45" dirty="0">
                <a:effectLst/>
                <a:ea typeface="Lato Light"/>
                <a:cs typeface="Lato Light"/>
              </a:rPr>
              <a:t> </a:t>
            </a:r>
            <a:r>
              <a:rPr lang="en-GB" sz="1200" dirty="0">
                <a:effectLst/>
                <a:ea typeface="Lato Light"/>
                <a:cs typeface="Lato Light"/>
              </a:rPr>
              <a:t>current</a:t>
            </a:r>
            <a:r>
              <a:rPr lang="en-GB" sz="1200" spc="-45" dirty="0">
                <a:effectLst/>
                <a:ea typeface="Lato Light"/>
                <a:cs typeface="Lato Light"/>
              </a:rPr>
              <a:t> </a:t>
            </a:r>
            <a:r>
              <a:rPr lang="en-GB" sz="1200" dirty="0">
                <a:effectLst/>
                <a:ea typeface="Lato Light"/>
                <a:cs typeface="Lato Light"/>
              </a:rPr>
              <a:t>accounts/savings;</a:t>
            </a:r>
            <a:r>
              <a:rPr lang="en-GB" sz="1200" spc="-40" dirty="0">
                <a:effectLst/>
                <a:ea typeface="Lato Light"/>
                <a:cs typeface="Lato Light"/>
              </a:rPr>
              <a:t> </a:t>
            </a:r>
            <a:r>
              <a:rPr lang="en-GB" sz="1200" dirty="0">
                <a:effectLst/>
                <a:ea typeface="Lato Light"/>
                <a:cs typeface="Lato Light"/>
              </a:rPr>
              <a:t>store</a:t>
            </a:r>
            <a:r>
              <a:rPr lang="en-GB" sz="1200" spc="-45" dirty="0">
                <a:effectLst/>
                <a:ea typeface="Lato Light"/>
                <a:cs typeface="Lato Light"/>
              </a:rPr>
              <a:t> </a:t>
            </a:r>
            <a:r>
              <a:rPr lang="en-GB" sz="1200" dirty="0">
                <a:effectLst/>
                <a:ea typeface="Lato Light"/>
                <a:cs typeface="Lato Light"/>
              </a:rPr>
              <a:t>card/ credit cards;</a:t>
            </a:r>
            <a:r>
              <a:rPr lang="en-GB" sz="1200" spc="-15" dirty="0">
                <a:effectLst/>
                <a:ea typeface="Lato Light"/>
                <a:cs typeface="Lato Light"/>
              </a:rPr>
              <a:t> </a:t>
            </a:r>
            <a:r>
              <a:rPr lang="en-GB" sz="1200" dirty="0">
                <a:effectLst/>
                <a:ea typeface="Lato Light"/>
                <a:cs typeface="Lato Light"/>
              </a:rPr>
              <a:t>loans)</a:t>
            </a:r>
            <a:endParaRPr lang="en-GB" sz="1100" dirty="0">
              <a:effectLst/>
              <a:latin typeface="Lato Light"/>
              <a:ea typeface="Lato Light"/>
              <a:cs typeface="Lato Light"/>
            </a:endParaRPr>
          </a:p>
          <a:p>
            <a:pPr marL="457200" indent="-367030" algn="just">
              <a:spcBef>
                <a:spcPts val="350"/>
              </a:spcBef>
              <a:spcAft>
                <a:spcPts val="0"/>
              </a:spcAft>
              <a:tabLst>
                <a:tab pos="450215" algn="l"/>
              </a:tabLst>
            </a:pPr>
            <a:r>
              <a:rPr lang="en-GB" sz="1200" dirty="0">
                <a:effectLst/>
                <a:ea typeface="Lato Light"/>
                <a:cs typeface="Lato Light"/>
              </a:rPr>
              <a:t>How</a:t>
            </a:r>
            <a:r>
              <a:rPr lang="en-GB" sz="1200" spc="-40" dirty="0">
                <a:effectLst/>
                <a:ea typeface="Lato Light"/>
                <a:cs typeface="Lato Light"/>
              </a:rPr>
              <a:t> </a:t>
            </a:r>
            <a:r>
              <a:rPr lang="en-GB" sz="1200" dirty="0">
                <a:effectLst/>
                <a:ea typeface="Lato Light"/>
                <a:cs typeface="Lato Light"/>
              </a:rPr>
              <a:t>to</a:t>
            </a:r>
            <a:r>
              <a:rPr lang="en-GB" sz="1200" spc="-20" dirty="0">
                <a:effectLst/>
                <a:ea typeface="Lato Light"/>
                <a:cs typeface="Lato Light"/>
              </a:rPr>
              <a:t> </a:t>
            </a:r>
            <a:r>
              <a:rPr lang="en-GB" sz="1200" dirty="0">
                <a:effectLst/>
                <a:ea typeface="Lato Light"/>
                <a:cs typeface="Lato Light"/>
              </a:rPr>
              <a:t>recognise</a:t>
            </a:r>
            <a:r>
              <a:rPr lang="en-GB" sz="1200" spc="-40" dirty="0">
                <a:effectLst/>
                <a:ea typeface="Lato Light"/>
                <a:cs typeface="Lato Light"/>
              </a:rPr>
              <a:t> </a:t>
            </a:r>
            <a:r>
              <a:rPr lang="en-GB" sz="1200" dirty="0">
                <a:effectLst/>
                <a:ea typeface="Lato Light"/>
                <a:cs typeface="Lato Light"/>
              </a:rPr>
              <a:t>what</a:t>
            </a:r>
            <a:r>
              <a:rPr lang="en-GB" sz="1200" spc="-20" dirty="0">
                <a:effectLst/>
                <a:ea typeface="Lato Light"/>
                <a:cs typeface="Lato Light"/>
              </a:rPr>
              <a:t> </a:t>
            </a:r>
            <a:r>
              <a:rPr lang="en-GB" sz="1200" dirty="0">
                <a:effectLst/>
                <a:ea typeface="Lato Light"/>
                <a:cs typeface="Lato Light"/>
              </a:rPr>
              <a:t>makes</a:t>
            </a:r>
            <a:r>
              <a:rPr lang="en-GB" sz="1200" spc="-20" dirty="0">
                <a:effectLst/>
                <a:ea typeface="Lato Light"/>
                <a:cs typeface="Lato Light"/>
              </a:rPr>
              <a:t> </a:t>
            </a:r>
            <a:r>
              <a:rPr lang="en-GB" sz="1200" dirty="0">
                <a:effectLst/>
                <a:ea typeface="Lato Light"/>
                <a:cs typeface="Lato Light"/>
              </a:rPr>
              <a:t>something</a:t>
            </a:r>
            <a:r>
              <a:rPr lang="en-GB" sz="1200" spc="-25" dirty="0">
                <a:effectLst/>
                <a:ea typeface="Lato Light"/>
                <a:cs typeface="Lato Light"/>
              </a:rPr>
              <a:t> </a:t>
            </a:r>
            <a:r>
              <a:rPr lang="en-GB" sz="1200" dirty="0">
                <a:effectLst/>
                <a:ea typeface="Lato Light"/>
                <a:cs typeface="Lato Light"/>
              </a:rPr>
              <a:t>‘value</a:t>
            </a:r>
            <a:r>
              <a:rPr lang="en-GB" sz="1200" spc="-20" dirty="0">
                <a:effectLst/>
                <a:ea typeface="Lato Light"/>
                <a:cs typeface="Lato Light"/>
              </a:rPr>
              <a:t> </a:t>
            </a:r>
            <a:r>
              <a:rPr lang="en-GB" sz="1200" dirty="0">
                <a:effectLst/>
                <a:ea typeface="Lato Light"/>
                <a:cs typeface="Lato Light"/>
              </a:rPr>
              <a:t>for</a:t>
            </a:r>
            <a:r>
              <a:rPr lang="en-GB" sz="1200" spc="-40" dirty="0">
                <a:effectLst/>
                <a:ea typeface="Lato Light"/>
                <a:cs typeface="Lato Light"/>
              </a:rPr>
              <a:t> </a:t>
            </a:r>
            <a:r>
              <a:rPr lang="en-GB" sz="1200" dirty="0">
                <a:effectLst/>
                <a:ea typeface="Lato Light"/>
                <a:cs typeface="Lato Light"/>
              </a:rPr>
              <a:t>money’</a:t>
            </a:r>
            <a:r>
              <a:rPr lang="en-GB" sz="1200" spc="-30" dirty="0">
                <a:effectLst/>
                <a:ea typeface="Lato Light"/>
                <a:cs typeface="Lato Light"/>
              </a:rPr>
              <a:t> </a:t>
            </a:r>
            <a:r>
              <a:rPr lang="en-GB" sz="1200" dirty="0">
                <a:effectLst/>
                <a:ea typeface="Lato Light"/>
                <a:cs typeface="Lato Light"/>
              </a:rPr>
              <a:t>and what this means to them</a:t>
            </a:r>
            <a:endParaRPr lang="en-GB" sz="1100" dirty="0">
              <a:effectLst/>
              <a:latin typeface="Lato Light"/>
              <a:ea typeface="Lato Light"/>
              <a:cs typeface="Lato Light"/>
            </a:endParaRPr>
          </a:p>
          <a:p>
            <a:pPr marL="457200" marR="165735" indent="-367030">
              <a:lnSpc>
                <a:spcPct val="116000"/>
              </a:lnSpc>
              <a:spcBef>
                <a:spcPts val="350"/>
              </a:spcBef>
              <a:spcAft>
                <a:spcPts val="0"/>
              </a:spcAft>
              <a:tabLst>
                <a:tab pos="450215" algn="l"/>
              </a:tabLst>
            </a:pPr>
            <a:r>
              <a:rPr lang="en-GB" sz="1200" dirty="0">
                <a:effectLst/>
                <a:ea typeface="Lato Light"/>
                <a:cs typeface="Lato Light"/>
              </a:rPr>
              <a:t>That</a:t>
            </a:r>
            <a:r>
              <a:rPr lang="en-GB" sz="1200" spc="-25" dirty="0">
                <a:effectLst/>
                <a:ea typeface="Lato Light"/>
                <a:cs typeface="Lato Light"/>
              </a:rPr>
              <a:t> </a:t>
            </a:r>
            <a:r>
              <a:rPr lang="en-GB" sz="1200" dirty="0">
                <a:effectLst/>
                <a:ea typeface="Lato Light"/>
                <a:cs typeface="Lato Light"/>
              </a:rPr>
              <a:t>there</a:t>
            </a:r>
            <a:r>
              <a:rPr lang="en-GB" sz="1200" spc="-20" dirty="0">
                <a:effectLst/>
                <a:ea typeface="Lato Light"/>
                <a:cs typeface="Lato Light"/>
              </a:rPr>
              <a:t> </a:t>
            </a:r>
            <a:r>
              <a:rPr lang="en-GB" sz="1200" dirty="0">
                <a:effectLst/>
                <a:ea typeface="Lato Light"/>
                <a:cs typeface="Lato Light"/>
              </a:rPr>
              <a:t>are</a:t>
            </a:r>
            <a:r>
              <a:rPr lang="en-GB" sz="1200" spc="-20" dirty="0">
                <a:effectLst/>
                <a:ea typeface="Lato Light"/>
                <a:cs typeface="Lato Light"/>
              </a:rPr>
              <a:t> </a:t>
            </a:r>
            <a:r>
              <a:rPr lang="en-GB" sz="1200" dirty="0">
                <a:effectLst/>
                <a:ea typeface="Lato Light"/>
                <a:cs typeface="Lato Light"/>
              </a:rPr>
              <a:t>risks</a:t>
            </a:r>
            <a:r>
              <a:rPr lang="en-GB" sz="1200" spc="-20" dirty="0">
                <a:effectLst/>
                <a:ea typeface="Lato Light"/>
                <a:cs typeface="Lato Light"/>
              </a:rPr>
              <a:t> </a:t>
            </a:r>
            <a:r>
              <a:rPr lang="en-GB" sz="1200" dirty="0">
                <a:effectLst/>
                <a:ea typeface="Lato Light"/>
                <a:cs typeface="Lato Light"/>
              </a:rPr>
              <a:t>associated</a:t>
            </a:r>
            <a:r>
              <a:rPr lang="en-GB" sz="1200" spc="-40" dirty="0">
                <a:effectLst/>
                <a:ea typeface="Lato Light"/>
                <a:cs typeface="Lato Light"/>
              </a:rPr>
              <a:t> </a:t>
            </a:r>
            <a:r>
              <a:rPr lang="en-GB" sz="1200" dirty="0">
                <a:effectLst/>
                <a:ea typeface="Lato Light"/>
                <a:cs typeface="Lato Light"/>
              </a:rPr>
              <a:t>with</a:t>
            </a:r>
            <a:r>
              <a:rPr lang="en-GB" sz="1200" spc="-20" dirty="0">
                <a:effectLst/>
                <a:ea typeface="Lato Light"/>
                <a:cs typeface="Lato Light"/>
              </a:rPr>
              <a:t> </a:t>
            </a:r>
            <a:r>
              <a:rPr lang="en-GB" sz="1200" dirty="0">
                <a:effectLst/>
                <a:ea typeface="Lato Light"/>
                <a:cs typeface="Lato Light"/>
              </a:rPr>
              <a:t>money</a:t>
            </a:r>
            <a:r>
              <a:rPr lang="en-GB" sz="1200" spc="-40" dirty="0">
                <a:effectLst/>
                <a:ea typeface="Lato Light"/>
                <a:cs typeface="Lato Light"/>
              </a:rPr>
              <a:t> </a:t>
            </a:r>
            <a:r>
              <a:rPr lang="en-GB" sz="1200" dirty="0">
                <a:effectLst/>
                <a:ea typeface="Lato Light"/>
                <a:cs typeface="Lato Light"/>
              </a:rPr>
              <a:t>(it</a:t>
            </a:r>
            <a:r>
              <a:rPr lang="en-GB" sz="1200" spc="-20" dirty="0">
                <a:effectLst/>
                <a:ea typeface="Lato Light"/>
                <a:cs typeface="Lato Light"/>
              </a:rPr>
              <a:t> </a:t>
            </a:r>
            <a:r>
              <a:rPr lang="en-GB" sz="1200" dirty="0">
                <a:effectLst/>
                <a:ea typeface="Lato Light"/>
                <a:cs typeface="Lato Light"/>
              </a:rPr>
              <a:t>can</a:t>
            </a:r>
            <a:r>
              <a:rPr lang="en-GB" sz="1200" spc="-20" dirty="0">
                <a:effectLst/>
                <a:ea typeface="Lato Light"/>
                <a:cs typeface="Lato Light"/>
              </a:rPr>
              <a:t> </a:t>
            </a:r>
            <a:r>
              <a:rPr lang="en-GB" sz="1200" dirty="0">
                <a:effectLst/>
                <a:ea typeface="Lato Light"/>
                <a:cs typeface="Lato Light"/>
              </a:rPr>
              <a:t>be</a:t>
            </a:r>
            <a:r>
              <a:rPr lang="en-GB" sz="1200" spc="-35" dirty="0">
                <a:effectLst/>
                <a:ea typeface="Lato Light"/>
                <a:cs typeface="Lato Light"/>
              </a:rPr>
              <a:t> </a:t>
            </a:r>
            <a:r>
              <a:rPr lang="en-GB" sz="1200" dirty="0">
                <a:effectLst/>
                <a:ea typeface="Lato Light"/>
                <a:cs typeface="Lato Light"/>
              </a:rPr>
              <a:t>won,</a:t>
            </a:r>
            <a:r>
              <a:rPr lang="en-GB" sz="1200" spc="-20" dirty="0">
                <a:effectLst/>
                <a:ea typeface="Lato Light"/>
                <a:cs typeface="Lato Light"/>
              </a:rPr>
              <a:t> </a:t>
            </a:r>
            <a:r>
              <a:rPr lang="en-GB" sz="1200" dirty="0">
                <a:effectLst/>
                <a:ea typeface="Lato Light"/>
                <a:cs typeface="Lato Light"/>
              </a:rPr>
              <a:t>lost or stolen) and how money can affect people’s feelings and emotions</a:t>
            </a:r>
            <a:endParaRPr lang="en-GB" sz="1100" dirty="0">
              <a:effectLst/>
              <a:latin typeface="Lato Light"/>
              <a:ea typeface="Lato Light"/>
              <a:cs typeface="Lato Light"/>
            </a:endParaRPr>
          </a:p>
          <a:p>
            <a:pPr marL="457200" marR="165735">
              <a:lnSpc>
                <a:spcPct val="116000"/>
              </a:lnSpc>
              <a:spcBef>
                <a:spcPts val="350"/>
              </a:spcBef>
              <a:spcAft>
                <a:spcPts val="0"/>
              </a:spcAft>
              <a:tabLst>
                <a:tab pos="450215" algn="l"/>
              </a:tabLst>
            </a:pPr>
            <a:r>
              <a:rPr lang="en-GB" sz="1600" dirty="0">
                <a:effectLst/>
                <a:ea typeface="Lato Light"/>
                <a:cs typeface="Lato Light"/>
              </a:rPr>
              <a:t> </a:t>
            </a:r>
            <a:r>
              <a:rPr lang="en-GB" sz="1400" b="1" u="sng" dirty="0">
                <a:effectLst/>
                <a:ea typeface="Calibri" panose="020F0502020204030204" pitchFamily="34" charset="0"/>
                <a:cs typeface="Times New Roman" panose="02020603050405020304" pitchFamily="18" charset="0"/>
              </a:rPr>
              <a:t>Programme of Study References:</a:t>
            </a:r>
            <a:endParaRPr lang="en-GB" sz="1100" dirty="0">
              <a:effectLst/>
              <a:ea typeface="Calibri" panose="020F0502020204030204" pitchFamily="34" charset="0"/>
              <a:cs typeface="Times New Roman" panose="02020603050405020304" pitchFamily="18" charset="0"/>
            </a:endParaRPr>
          </a:p>
          <a:p>
            <a:pPr marL="457200" marR="429260">
              <a:lnSpc>
                <a:spcPct val="107000"/>
              </a:lnSpc>
              <a:spcAft>
                <a:spcPts val="800"/>
              </a:spcAft>
            </a:pPr>
            <a:r>
              <a:rPr lang="en-GB" sz="1000" b="1" u="none" strike="noStrike"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ea typeface="Calibri" panose="020F0502020204030204" pitchFamily="34" charset="0"/>
                <a:cs typeface="Times New Roman" panose="02020603050405020304" pitchFamily="18" charset="0"/>
              </a:rPr>
              <a:t>R34, L17, L18, L20, L21, L22, L24</a:t>
            </a:r>
            <a:endParaRPr lang="en-GB" sz="1100" dirty="0">
              <a:effectLst/>
              <a:ea typeface="Calibri" panose="020F0502020204030204" pitchFamily="34" charset="0"/>
              <a:cs typeface="Times New Roman" panose="02020603050405020304" pitchFamily="18" charset="0"/>
            </a:endParaRPr>
          </a:p>
        </p:txBody>
      </p:sp>
      <p:sp>
        <p:nvSpPr>
          <p:cNvPr id="8" name="Text Box 7">
            <a:extLst>
              <a:ext uri="{FF2B5EF4-FFF2-40B4-BE49-F238E27FC236}">
                <a16:creationId xmlns:a16="http://schemas.microsoft.com/office/drawing/2014/main" xmlns="" id="{4FA0827C-1499-4FDB-899B-348EA1A97B78}"/>
              </a:ext>
            </a:extLst>
          </p:cNvPr>
          <p:cNvSpPr txBox="1"/>
          <p:nvPr/>
        </p:nvSpPr>
        <p:spPr>
          <a:xfrm>
            <a:off x="5853201" y="1876122"/>
            <a:ext cx="3191211" cy="3682144"/>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200" b="1" u="sng">
                <a:effectLst/>
                <a:latin typeface="Calibri" panose="020F0502020204030204" pitchFamily="34" charset="0"/>
                <a:ea typeface="Calibri" panose="020F0502020204030204" pitchFamily="34" charset="0"/>
                <a:cs typeface="Calibri" panose="020F0502020204030204" pitchFamily="34" charset="0"/>
              </a:rPr>
              <a:t>Essential Knowledge:</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the different ways to save and manage money.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need to budget my money in order to buy the things that I need and want.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understand you need to keep track of your money.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understand the different values for money and what it means to me.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there are risks and consequences when people borrow money/ take out a loan.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understand that some retailers will try and influences how I spend my money.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Box 6">
            <a:extLst>
              <a:ext uri="{FF2B5EF4-FFF2-40B4-BE49-F238E27FC236}">
                <a16:creationId xmlns:a16="http://schemas.microsoft.com/office/drawing/2014/main" xmlns="" id="{DAB51807-E579-4960-BE59-136E2AFB64BF}"/>
              </a:ext>
            </a:extLst>
          </p:cNvPr>
          <p:cNvSpPr txBox="1"/>
          <p:nvPr/>
        </p:nvSpPr>
        <p:spPr>
          <a:xfrm>
            <a:off x="375294" y="5769890"/>
            <a:ext cx="8786058" cy="841836"/>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a:effectLst/>
                <a:latin typeface="Calibri" panose="020F0502020204030204" pitchFamily="34" charset="0"/>
                <a:ea typeface="Calibri" panose="020F0502020204030204" pitchFamily="34" charset="0"/>
                <a:cs typeface="Calibri" panose="020F0502020204030204" pitchFamily="34" charset="0"/>
              </a:rPr>
              <a:t>Key Vocabulary:</a:t>
            </a:r>
            <a:r>
              <a:rPr lang="en-GB" sz="12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120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Spending, saving, influencing, track, money,</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current accounts, savings, store card, credit cards, loans, risk, lost, stolen.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 Box 5">
            <a:extLst>
              <a:ext uri="{FF2B5EF4-FFF2-40B4-BE49-F238E27FC236}">
                <a16:creationId xmlns:a16="http://schemas.microsoft.com/office/drawing/2014/main" xmlns="" id="{4DA5B879-E012-4EC4-B987-129D36ABE609}"/>
              </a:ext>
            </a:extLst>
          </p:cNvPr>
          <p:cNvSpPr txBox="1"/>
          <p:nvPr/>
        </p:nvSpPr>
        <p:spPr>
          <a:xfrm>
            <a:off x="9804149" y="2097272"/>
            <a:ext cx="1844040" cy="215646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a:effectLst/>
                <a:ea typeface="Calibri" panose="020F0502020204030204" pitchFamily="34" charset="0"/>
                <a:cs typeface="Calibri" panose="020F0502020204030204" pitchFamily="34" charset="0"/>
              </a:rPr>
              <a:t>Key Websites:</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ea typeface="Calibri" panose="020F0502020204030204" pitchFamily="34" charset="0"/>
                <a:cs typeface="Times New Roman" panose="02020603050405020304" pitchFamily="18" charset="0"/>
              </a:rPr>
              <a:t> </a:t>
            </a:r>
            <a:r>
              <a:rPr lang="en-GB" sz="1100" dirty="0">
                <a:ea typeface="Calibri" panose="020F0502020204030204" pitchFamily="34" charset="0"/>
                <a:cs typeface="Times New Roman" panose="02020603050405020304" pitchFamily="18" charset="0"/>
              </a:rPr>
              <a:t>https://www.bankofengland.co.uk/education/education-resources/top-tips-on-economic-wellbeing</a:t>
            </a:r>
            <a:endParaRPr lang="en-GB" sz="1100" dirty="0">
              <a:effectLst/>
              <a:ea typeface="Calibri" panose="020F0502020204030204" pitchFamily="34" charset="0"/>
              <a:cs typeface="Times New Roman" panose="02020603050405020304" pitchFamily="18" charset="0"/>
            </a:endParaRPr>
          </a:p>
        </p:txBody>
      </p:sp>
      <p:sp>
        <p:nvSpPr>
          <p:cNvPr id="11" name="Text Box 4">
            <a:extLst>
              <a:ext uri="{FF2B5EF4-FFF2-40B4-BE49-F238E27FC236}">
                <a16:creationId xmlns:a16="http://schemas.microsoft.com/office/drawing/2014/main" xmlns="" id="{D46DC1E7-FF37-478B-8AC6-20483A199772}"/>
              </a:ext>
            </a:extLst>
          </p:cNvPr>
          <p:cNvSpPr txBox="1"/>
          <p:nvPr/>
        </p:nvSpPr>
        <p:spPr>
          <a:xfrm>
            <a:off x="9804149" y="4523846"/>
            <a:ext cx="1844040" cy="2087880"/>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a:effectLst/>
                <a:latin typeface="Calibri" panose="020F0502020204030204" pitchFamily="34" charset="0"/>
                <a:ea typeface="Calibri" panose="020F0502020204030204" pitchFamily="34" charset="0"/>
                <a:cs typeface="Calibri" panose="020F0502020204030204" pitchFamily="34" charset="0"/>
              </a:rPr>
              <a:t>Cross Curricular:</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Mathematics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1695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Kingsley community logo">
            <a:extLst>
              <a:ext uri="{FF2B5EF4-FFF2-40B4-BE49-F238E27FC236}">
                <a16:creationId xmlns:a16="http://schemas.microsoft.com/office/drawing/2014/main" xmlns="" id="{8294BDFD-7474-4BB5-8F9F-73460533652B}"/>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827461" y="218617"/>
            <a:ext cx="1844040" cy="1827467"/>
          </a:xfrm>
          <a:prstGeom prst="rect">
            <a:avLst/>
          </a:prstGeom>
          <a:noFill/>
          <a:ln>
            <a:noFill/>
          </a:ln>
        </p:spPr>
      </p:pic>
      <p:sp>
        <p:nvSpPr>
          <p:cNvPr id="7" name="Rectangle 6">
            <a:extLst>
              <a:ext uri="{FF2B5EF4-FFF2-40B4-BE49-F238E27FC236}">
                <a16:creationId xmlns:a16="http://schemas.microsoft.com/office/drawing/2014/main" xmlns="" id="{C9405AF2-503E-4B39-B5C8-8EA9D374636B}"/>
              </a:ext>
            </a:extLst>
          </p:cNvPr>
          <p:cNvSpPr/>
          <p:nvPr/>
        </p:nvSpPr>
        <p:spPr>
          <a:xfrm>
            <a:off x="368174" y="386590"/>
            <a:ext cx="2626553" cy="369332"/>
          </a:xfrm>
          <a:prstGeom prst="rect">
            <a:avLst/>
          </a:prstGeom>
        </p:spPr>
        <p:txBody>
          <a:bodyPr wrap="none">
            <a:spAutoFit/>
          </a:bodyPr>
          <a:lstStyle/>
          <a:p>
            <a:r>
              <a:rPr lang="en-GB" b="1" u="sng" dirty="0">
                <a:latin typeface="Calibri" panose="020F0502020204030204" pitchFamily="34" charset="0"/>
                <a:ea typeface="Calibri" panose="020F0502020204030204" pitchFamily="34" charset="0"/>
                <a:cs typeface="Times New Roman" panose="02020603050405020304" pitchFamily="18" charset="0"/>
              </a:rPr>
              <a:t>PSHE AT KINGSLEY: Year 6</a:t>
            </a:r>
            <a:endParaRPr lang="en-GB" dirty="0"/>
          </a:p>
        </p:txBody>
      </p:sp>
      <p:sp>
        <p:nvSpPr>
          <p:cNvPr id="8" name="Text Box 2">
            <a:extLst>
              <a:ext uri="{FF2B5EF4-FFF2-40B4-BE49-F238E27FC236}">
                <a16:creationId xmlns:a16="http://schemas.microsoft.com/office/drawing/2014/main" xmlns="" id="{280D616D-C614-4319-9871-C4B1D72D1AD1}"/>
              </a:ext>
            </a:extLst>
          </p:cNvPr>
          <p:cNvSpPr txBox="1"/>
          <p:nvPr/>
        </p:nvSpPr>
        <p:spPr>
          <a:xfrm>
            <a:off x="3213980" y="386590"/>
            <a:ext cx="6210677" cy="95250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400" b="1">
                <a:effectLst/>
                <a:ea typeface="Calibri" panose="020F0502020204030204" pitchFamily="34" charset="0"/>
                <a:cs typeface="Calibri" panose="020F0502020204030204" pitchFamily="34"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0"/>
              </a:spcAft>
            </a:pPr>
            <a:r>
              <a:rPr lang="en-GB" sz="1400" b="1">
                <a:effectLst/>
                <a:ea typeface="Calibri" panose="020F0502020204030204" pitchFamily="34" charset="0"/>
                <a:cs typeface="Calibri" panose="020F0502020204030204" pitchFamily="34" charset="0"/>
              </a:rPr>
              <a:t>Topic:</a:t>
            </a:r>
            <a:r>
              <a:rPr lang="en-GB" sz="1400">
                <a:effectLst/>
                <a:ea typeface="Calibri" panose="020F0502020204030204" pitchFamily="34" charset="0"/>
                <a:cs typeface="Calibri" panose="020F0502020204030204" pitchFamily="34" charset="0"/>
              </a:rPr>
              <a:t> </a:t>
            </a:r>
            <a:r>
              <a:rPr lang="en-GB" sz="1200">
                <a:effectLst/>
                <a:ea typeface="Calibri" panose="020F0502020204030204" pitchFamily="34" charset="0"/>
                <a:cs typeface="Calibri" panose="020F0502020204030204" pitchFamily="34" charset="0"/>
              </a:rPr>
              <a:t>Relationships (Different relationships, changing and growing, adulthood, independence, moving to secondary school)</a:t>
            </a:r>
            <a:endParaRPr lang="en-GB" sz="1100">
              <a:effectLst/>
              <a:ea typeface="Calibri" panose="020F0502020204030204" pitchFamily="34" charset="0"/>
              <a:cs typeface="Times New Roman" panose="02020603050405020304" pitchFamily="18" charset="0"/>
            </a:endParaRPr>
          </a:p>
          <a:p>
            <a:pPr>
              <a:lnSpc>
                <a:spcPct val="107000"/>
              </a:lnSpc>
              <a:spcAft>
                <a:spcPts val="0"/>
              </a:spcAft>
            </a:pPr>
            <a:r>
              <a:rPr lang="en-GB" sz="500" b="1">
                <a:effectLst/>
                <a:ea typeface="Calibri" panose="020F0502020204030204" pitchFamily="34" charset="0"/>
                <a:cs typeface="Calibri" panose="020F0502020204030204" pitchFamily="34"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0"/>
              </a:spcAft>
            </a:pPr>
            <a:r>
              <a:rPr lang="en-GB" sz="1400" b="1">
                <a:effectLst/>
                <a:ea typeface="Calibri" panose="020F0502020204030204" pitchFamily="34" charset="0"/>
                <a:cs typeface="Calibri" panose="020F0502020204030204" pitchFamily="34" charset="0"/>
              </a:rPr>
              <a:t>Question:</a:t>
            </a:r>
            <a:r>
              <a:rPr lang="en-GB" sz="1200">
                <a:effectLst/>
                <a:ea typeface="Calibri" panose="020F0502020204030204" pitchFamily="34" charset="0"/>
                <a:cs typeface="Calibri" panose="020F0502020204030204" pitchFamily="34" charset="0"/>
              </a:rPr>
              <a:t> What will Change As We Become More Independent?</a:t>
            </a:r>
            <a:endParaRPr lang="en-GB" sz="1100">
              <a:effectLst/>
              <a:ea typeface="Calibri" panose="020F0502020204030204" pitchFamily="34" charset="0"/>
              <a:cs typeface="Times New Roman" panose="02020603050405020304" pitchFamily="18" charset="0"/>
            </a:endParaRPr>
          </a:p>
          <a:p>
            <a:pPr>
              <a:lnSpc>
                <a:spcPct val="107000"/>
              </a:lnSpc>
              <a:spcAft>
                <a:spcPts val="0"/>
              </a:spcAft>
            </a:pPr>
            <a:r>
              <a:rPr lang="en-GB" sz="16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ea typeface="Calibri" panose="020F0502020204030204" pitchFamily="34" charset="0"/>
              <a:cs typeface="Times New Roman" panose="02020603050405020304" pitchFamily="18" charset="0"/>
            </a:endParaRPr>
          </a:p>
        </p:txBody>
      </p:sp>
      <p:sp>
        <p:nvSpPr>
          <p:cNvPr id="9" name="Text Box 3">
            <a:extLst>
              <a:ext uri="{FF2B5EF4-FFF2-40B4-BE49-F238E27FC236}">
                <a16:creationId xmlns:a16="http://schemas.microsoft.com/office/drawing/2014/main" xmlns="" id="{CE7F2803-1BD0-4954-8EDE-C029BA666BAE}"/>
              </a:ext>
            </a:extLst>
          </p:cNvPr>
          <p:cNvSpPr txBox="1"/>
          <p:nvPr/>
        </p:nvSpPr>
        <p:spPr>
          <a:xfrm>
            <a:off x="633780" y="1528038"/>
            <a:ext cx="5021580" cy="3904042"/>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400" b="1" u="sng" dirty="0">
                <a:effectLst/>
                <a:ea typeface="Calibri" panose="020F0502020204030204" pitchFamily="34" charset="0"/>
                <a:cs typeface="Calibri" panose="020F0502020204030204" pitchFamily="34" charset="0"/>
              </a:rPr>
              <a:t>Learning Expectations:</a:t>
            </a:r>
            <a:endParaRPr lang="en-GB" sz="1100" dirty="0">
              <a:effectLst/>
              <a:ea typeface="Calibri" panose="020F0502020204030204" pitchFamily="34" charset="0"/>
              <a:cs typeface="Times New Roman" panose="02020603050405020304" pitchFamily="18" charset="0"/>
            </a:endParaRPr>
          </a:p>
          <a:p>
            <a:pPr marL="342900" lvl="0" indent="-342900">
              <a:lnSpc>
                <a:spcPct val="107000"/>
              </a:lnSpc>
              <a:spcAft>
                <a:spcPts val="0"/>
              </a:spcAft>
              <a:buSzPts val="1200"/>
              <a:buFont typeface="Courier New" panose="02070309020205020404" pitchFamily="49" charset="0"/>
              <a:buChar char="o"/>
            </a:pPr>
            <a:r>
              <a:rPr lang="en-GB" sz="1000" spc="-40" dirty="0">
                <a:effectLst/>
                <a:ea typeface="Calibri" panose="020F0502020204030204" pitchFamily="34" charset="0"/>
                <a:cs typeface="Calibri" panose="020F0502020204030204" pitchFamily="34" charset="0"/>
              </a:rPr>
              <a:t>That people who are attracted to and love each other can be of any</a:t>
            </a:r>
            <a:r>
              <a:rPr lang="en-GB" sz="1000" spc="-4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gender,</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ethnicity</a:t>
            </a:r>
            <a:r>
              <a:rPr lang="en-GB" sz="1000" spc="-4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or</a:t>
            </a:r>
            <a:r>
              <a:rPr lang="en-GB" sz="1000" spc="-4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faith;</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the way</a:t>
            </a:r>
            <a:r>
              <a:rPr lang="en-GB" sz="1000" spc="-4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couples</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care</a:t>
            </a:r>
            <a:r>
              <a:rPr lang="en-GB" sz="1000" spc="-3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for one another</a:t>
            </a:r>
            <a:endParaRPr lang="en-GB" sz="1100" spc="-40" dirty="0">
              <a:effectLst/>
              <a:ea typeface="Calibri" panose="020F0502020204030204" pitchFamily="34" charset="0"/>
              <a:cs typeface="Times New Roman" panose="02020603050405020304" pitchFamily="18" charset="0"/>
            </a:endParaRPr>
          </a:p>
          <a:p>
            <a:pPr marL="180340">
              <a:lnSpc>
                <a:spcPct val="107000"/>
              </a:lnSpc>
              <a:spcAft>
                <a:spcPts val="0"/>
              </a:spcAft>
            </a:pPr>
            <a:r>
              <a:rPr lang="en-GB" sz="300" dirty="0">
                <a:effectLst/>
                <a:ea typeface="Calibri" panose="020F0502020204030204" pitchFamily="34" charset="0"/>
                <a:cs typeface="Calibri" panose="020F0502020204030204" pitchFamily="34" charset="0"/>
              </a:rPr>
              <a:t> </a:t>
            </a:r>
            <a:endParaRPr lang="en-GB" sz="1100" dirty="0">
              <a:effectLst/>
              <a:ea typeface="Calibri" panose="020F0502020204030204" pitchFamily="34" charset="0"/>
              <a:cs typeface="Times New Roman" panose="02020603050405020304" pitchFamily="18" charset="0"/>
            </a:endParaRPr>
          </a:p>
          <a:p>
            <a:pPr marL="342900" lvl="0" indent="-342900">
              <a:lnSpc>
                <a:spcPct val="107000"/>
              </a:lnSpc>
              <a:spcAft>
                <a:spcPts val="0"/>
              </a:spcAft>
              <a:buSzPts val="1200"/>
              <a:buFont typeface="Courier New" panose="02070309020205020404" pitchFamily="49" charset="0"/>
              <a:buChar char="o"/>
            </a:pPr>
            <a:r>
              <a:rPr lang="en-GB" sz="1000" spc="-40" dirty="0">
                <a:effectLst/>
                <a:ea typeface="Calibri" panose="020F0502020204030204" pitchFamily="34" charset="0"/>
                <a:cs typeface="Calibri" panose="020F0502020204030204" pitchFamily="34" charset="0"/>
              </a:rPr>
              <a:t>That people</a:t>
            </a:r>
            <a:r>
              <a:rPr lang="en-GB" sz="1000" spc="-3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have different</a:t>
            </a:r>
            <a:r>
              <a:rPr lang="en-GB" sz="1000" spc="-3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kinds of</a:t>
            </a:r>
            <a:r>
              <a:rPr lang="en-GB" sz="1000" spc="-5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relationships</a:t>
            </a:r>
            <a:r>
              <a:rPr lang="en-GB" sz="1000" spc="-3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in their</a:t>
            </a:r>
            <a:r>
              <a:rPr lang="en-GB" sz="1000" spc="-5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lives, including romantic or intimate</a:t>
            </a:r>
            <a:r>
              <a:rPr lang="en-GB" sz="1000" spc="-6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relationships</a:t>
            </a:r>
            <a:endParaRPr lang="en-GB" sz="1100" spc="-40" dirty="0">
              <a:effectLst/>
              <a:ea typeface="Calibri" panose="020F0502020204030204" pitchFamily="34" charset="0"/>
              <a:cs typeface="Times New Roman" panose="02020603050405020304" pitchFamily="18" charset="0"/>
            </a:endParaRPr>
          </a:p>
          <a:p>
            <a:pPr>
              <a:lnSpc>
                <a:spcPct val="107000"/>
              </a:lnSpc>
              <a:spcAft>
                <a:spcPts val="0"/>
              </a:spcAft>
            </a:pPr>
            <a:r>
              <a:rPr lang="en-GB" sz="300" b="1" u="none" strike="noStrike" dirty="0">
                <a:effectLst/>
                <a:ea typeface="Calibri" panose="020F0502020204030204" pitchFamily="34" charset="0"/>
                <a:cs typeface="Calibri" panose="020F0502020204030204" pitchFamily="34" charset="0"/>
              </a:rPr>
              <a:t> </a:t>
            </a:r>
            <a:endParaRPr lang="en-GB" sz="1100" dirty="0">
              <a:effectLst/>
              <a:ea typeface="Calibri" panose="020F0502020204030204" pitchFamily="34" charset="0"/>
              <a:cs typeface="Times New Roman" panose="02020603050405020304" pitchFamily="18" charset="0"/>
            </a:endParaRPr>
          </a:p>
          <a:p>
            <a:pPr marL="342900" lvl="0" indent="-342900">
              <a:lnSpc>
                <a:spcPct val="107000"/>
              </a:lnSpc>
              <a:spcAft>
                <a:spcPts val="0"/>
              </a:spcAft>
              <a:buSzPts val="1200"/>
              <a:buFont typeface="Courier New" panose="02070309020205020404" pitchFamily="49" charset="0"/>
              <a:buChar char="o"/>
            </a:pPr>
            <a:r>
              <a:rPr lang="en-GB" sz="1000" spc="-40" dirty="0">
                <a:effectLst/>
                <a:ea typeface="Calibri" panose="020F0502020204030204" pitchFamily="34" charset="0"/>
                <a:cs typeface="Calibri" panose="020F0502020204030204" pitchFamily="34" charset="0"/>
              </a:rPr>
              <a:t>That</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adults</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can</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choose</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to</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be</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part</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of</a:t>
            </a:r>
            <a:r>
              <a:rPr lang="en-GB" sz="1000" spc="-3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a</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committed</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relationship</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or not, including marriage or civil</a:t>
            </a:r>
            <a:r>
              <a:rPr lang="en-GB" sz="1000" spc="-6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partnership</a:t>
            </a:r>
            <a:endParaRPr lang="en-GB" sz="1100" spc="-40" dirty="0">
              <a:effectLst/>
              <a:ea typeface="Calibri" panose="020F0502020204030204" pitchFamily="34" charset="0"/>
              <a:cs typeface="Times New Roman" panose="02020603050405020304" pitchFamily="18" charset="0"/>
            </a:endParaRPr>
          </a:p>
          <a:p>
            <a:pPr>
              <a:lnSpc>
                <a:spcPct val="107000"/>
              </a:lnSpc>
              <a:spcAft>
                <a:spcPts val="0"/>
              </a:spcAft>
            </a:pPr>
            <a:r>
              <a:rPr lang="en-GB" sz="300" b="1" u="none" strike="noStrike" dirty="0">
                <a:effectLst/>
                <a:ea typeface="Calibri" panose="020F0502020204030204" pitchFamily="34" charset="0"/>
                <a:cs typeface="Calibri" panose="020F0502020204030204" pitchFamily="34" charset="0"/>
              </a:rPr>
              <a:t> </a:t>
            </a:r>
            <a:endParaRPr lang="en-GB" sz="1100" dirty="0">
              <a:effectLst/>
              <a:ea typeface="Calibri" panose="020F0502020204030204" pitchFamily="34" charset="0"/>
              <a:cs typeface="Times New Roman" panose="02020603050405020304" pitchFamily="18" charset="0"/>
            </a:endParaRPr>
          </a:p>
          <a:p>
            <a:pPr marL="342900" marR="46355" lvl="0" indent="-342900">
              <a:spcBef>
                <a:spcPts val="355"/>
              </a:spcBef>
              <a:spcAft>
                <a:spcPts val="0"/>
              </a:spcAft>
              <a:buSzPts val="1200"/>
              <a:buFont typeface="Courier New" panose="02070309020205020404" pitchFamily="49" charset="0"/>
              <a:buChar char="o"/>
              <a:tabLst>
                <a:tab pos="413385" algn="l"/>
                <a:tab pos="414020" algn="l"/>
              </a:tabLst>
            </a:pPr>
            <a:r>
              <a:rPr lang="en-GB" sz="1000" spc="-40" dirty="0">
                <a:effectLst/>
                <a:ea typeface="Lato Light"/>
                <a:cs typeface="Lato Light"/>
              </a:rPr>
              <a:t>That</a:t>
            </a:r>
            <a:r>
              <a:rPr lang="en-GB" sz="1000" spc="-25" dirty="0">
                <a:effectLst/>
                <a:ea typeface="Lato Light"/>
                <a:cs typeface="Lato Light"/>
              </a:rPr>
              <a:t> </a:t>
            </a:r>
            <a:r>
              <a:rPr lang="en-GB" sz="1000" spc="-40" dirty="0">
                <a:effectLst/>
                <a:ea typeface="Lato Light"/>
                <a:cs typeface="Lato Light"/>
              </a:rPr>
              <a:t>marriage</a:t>
            </a:r>
            <a:r>
              <a:rPr lang="en-GB" sz="1000" spc="-20" dirty="0">
                <a:effectLst/>
                <a:ea typeface="Lato Light"/>
                <a:cs typeface="Lato Light"/>
              </a:rPr>
              <a:t> </a:t>
            </a:r>
            <a:r>
              <a:rPr lang="en-GB" sz="1000" spc="-40" dirty="0">
                <a:effectLst/>
                <a:ea typeface="Lato Light"/>
                <a:cs typeface="Lato Light"/>
              </a:rPr>
              <a:t>should</a:t>
            </a:r>
            <a:r>
              <a:rPr lang="en-GB" sz="1000" spc="-20" dirty="0">
                <a:effectLst/>
                <a:ea typeface="Lato Light"/>
                <a:cs typeface="Lato Light"/>
              </a:rPr>
              <a:t> </a:t>
            </a:r>
            <a:r>
              <a:rPr lang="en-GB" sz="1000" spc="-40" dirty="0">
                <a:effectLst/>
                <a:ea typeface="Lato Light"/>
                <a:cs typeface="Lato Light"/>
              </a:rPr>
              <a:t>be</a:t>
            </a:r>
            <a:r>
              <a:rPr lang="en-GB" sz="1000" spc="-35" dirty="0">
                <a:effectLst/>
                <a:ea typeface="Lato Light"/>
                <a:cs typeface="Lato Light"/>
              </a:rPr>
              <a:t> </a:t>
            </a:r>
            <a:r>
              <a:rPr lang="en-GB" sz="1000" spc="-40" dirty="0">
                <a:effectLst/>
                <a:ea typeface="Lato Light"/>
                <a:cs typeface="Lato Light"/>
              </a:rPr>
              <a:t>wanted</a:t>
            </a:r>
            <a:r>
              <a:rPr lang="en-GB" sz="1000" spc="-20" dirty="0">
                <a:effectLst/>
                <a:ea typeface="Lato Light"/>
                <a:cs typeface="Lato Light"/>
              </a:rPr>
              <a:t> </a:t>
            </a:r>
            <a:r>
              <a:rPr lang="en-GB" sz="1000" spc="-40" dirty="0">
                <a:effectLst/>
                <a:ea typeface="Lato Light"/>
                <a:cs typeface="Lato Light"/>
              </a:rPr>
              <a:t>equally</a:t>
            </a:r>
            <a:r>
              <a:rPr lang="en-GB" sz="1000" spc="-45" dirty="0">
                <a:effectLst/>
                <a:ea typeface="Lato Light"/>
                <a:cs typeface="Lato Light"/>
              </a:rPr>
              <a:t> </a:t>
            </a:r>
            <a:r>
              <a:rPr lang="en-GB" sz="1000" spc="-40" dirty="0">
                <a:effectLst/>
                <a:ea typeface="Lato Light"/>
                <a:cs typeface="Lato Light"/>
              </a:rPr>
              <a:t>by</a:t>
            </a:r>
            <a:r>
              <a:rPr lang="en-GB" sz="1000" spc="-45" dirty="0">
                <a:effectLst/>
                <a:ea typeface="Lato Light"/>
                <a:cs typeface="Lato Light"/>
              </a:rPr>
              <a:t> </a:t>
            </a:r>
            <a:r>
              <a:rPr lang="en-GB" sz="1000" spc="-40" dirty="0">
                <a:effectLst/>
                <a:ea typeface="Lato Light"/>
                <a:cs typeface="Lato Light"/>
              </a:rPr>
              <a:t>both</a:t>
            </a:r>
            <a:r>
              <a:rPr lang="en-GB" sz="1000" spc="-20" dirty="0">
                <a:effectLst/>
                <a:ea typeface="Lato Light"/>
                <a:cs typeface="Lato Light"/>
              </a:rPr>
              <a:t> </a:t>
            </a:r>
            <a:r>
              <a:rPr lang="en-GB" sz="1000" spc="-40" dirty="0">
                <a:effectLst/>
                <a:ea typeface="Lato Light"/>
                <a:cs typeface="Lato Light"/>
              </a:rPr>
              <a:t>people</a:t>
            </a:r>
            <a:r>
              <a:rPr lang="en-GB" sz="1000" spc="-20" dirty="0">
                <a:effectLst/>
                <a:ea typeface="Lato Light"/>
                <a:cs typeface="Lato Light"/>
              </a:rPr>
              <a:t> </a:t>
            </a:r>
            <a:r>
              <a:rPr lang="en-GB" sz="1000" spc="-40" dirty="0">
                <a:effectLst/>
                <a:ea typeface="Lato Light"/>
                <a:cs typeface="Lato Light"/>
              </a:rPr>
              <a:t>and</a:t>
            </a:r>
            <a:r>
              <a:rPr lang="en-GB" sz="1000" spc="-20" dirty="0">
                <a:effectLst/>
                <a:ea typeface="Lato Light"/>
                <a:cs typeface="Lato Light"/>
              </a:rPr>
              <a:t> </a:t>
            </a:r>
            <a:r>
              <a:rPr lang="en-GB" sz="1000" spc="-40" dirty="0">
                <a:effectLst/>
                <a:ea typeface="Lato Light"/>
                <a:cs typeface="Lato Light"/>
              </a:rPr>
              <a:t>that forcing someone to marry against their will is a</a:t>
            </a:r>
            <a:r>
              <a:rPr lang="en-GB" sz="1000" spc="-145" dirty="0">
                <a:effectLst/>
                <a:ea typeface="Lato Light"/>
                <a:cs typeface="Lato Light"/>
              </a:rPr>
              <a:t> </a:t>
            </a:r>
            <a:r>
              <a:rPr lang="en-GB" sz="1000" spc="-40" dirty="0">
                <a:effectLst/>
                <a:ea typeface="Lato Light"/>
                <a:cs typeface="Lato Light"/>
              </a:rPr>
              <a:t>crime</a:t>
            </a:r>
            <a:endParaRPr lang="en-GB" sz="1100" spc="-40" dirty="0">
              <a:effectLst/>
              <a:latin typeface="Lato Light"/>
              <a:ea typeface="Lato Light"/>
              <a:cs typeface="Lato Light"/>
            </a:endParaRPr>
          </a:p>
          <a:p>
            <a:pPr marL="342900" lvl="0" indent="-342900">
              <a:spcBef>
                <a:spcPts val="350"/>
              </a:spcBef>
              <a:spcAft>
                <a:spcPts val="0"/>
              </a:spcAft>
              <a:buSzPts val="1200"/>
              <a:buFont typeface="Courier New" panose="02070309020205020404" pitchFamily="49" charset="0"/>
              <a:buChar char="o"/>
              <a:tabLst>
                <a:tab pos="414020" algn="l"/>
                <a:tab pos="414655" algn="l"/>
              </a:tabLst>
            </a:pPr>
            <a:r>
              <a:rPr lang="en-GB" sz="1000" spc="-40" dirty="0">
                <a:effectLst/>
                <a:ea typeface="Lato Light"/>
                <a:cs typeface="Lato Light"/>
              </a:rPr>
              <a:t>How puberty relates</a:t>
            </a:r>
            <a:r>
              <a:rPr lang="en-GB" sz="1000" spc="-20" dirty="0">
                <a:effectLst/>
                <a:ea typeface="Lato Light"/>
                <a:cs typeface="Lato Light"/>
              </a:rPr>
              <a:t> </a:t>
            </a:r>
            <a:r>
              <a:rPr lang="en-GB" sz="1000" spc="-40" dirty="0">
                <a:effectLst/>
                <a:ea typeface="Lato Light"/>
                <a:cs typeface="Lato Light"/>
              </a:rPr>
              <a:t>to</a:t>
            </a:r>
            <a:r>
              <a:rPr lang="en-GB" sz="1000" spc="-25" dirty="0">
                <a:effectLst/>
                <a:ea typeface="Lato Light"/>
                <a:cs typeface="Lato Light"/>
              </a:rPr>
              <a:t> </a:t>
            </a:r>
            <a:r>
              <a:rPr lang="en-GB" sz="1000" spc="-40" dirty="0">
                <a:effectLst/>
                <a:ea typeface="Lato Light"/>
                <a:cs typeface="Lato Light"/>
              </a:rPr>
              <a:t>growing</a:t>
            </a:r>
            <a:r>
              <a:rPr lang="en-GB" sz="1000" spc="-20" dirty="0">
                <a:effectLst/>
                <a:ea typeface="Lato Light"/>
                <a:cs typeface="Lato Light"/>
              </a:rPr>
              <a:t> </a:t>
            </a:r>
            <a:r>
              <a:rPr lang="en-GB" sz="1000" spc="-40" dirty="0">
                <a:effectLst/>
                <a:ea typeface="Lato Light"/>
                <a:cs typeface="Lato Light"/>
              </a:rPr>
              <a:t>from</a:t>
            </a:r>
            <a:r>
              <a:rPr lang="en-GB" sz="1000" spc="-20" dirty="0">
                <a:effectLst/>
                <a:ea typeface="Lato Light"/>
                <a:cs typeface="Lato Light"/>
              </a:rPr>
              <a:t> </a:t>
            </a:r>
            <a:r>
              <a:rPr lang="en-GB" sz="1000" spc="-40" dirty="0">
                <a:effectLst/>
                <a:ea typeface="Lato Light"/>
                <a:cs typeface="Lato Light"/>
              </a:rPr>
              <a:t>childhood</a:t>
            </a:r>
            <a:r>
              <a:rPr lang="en-GB" sz="1000" spc="-20" dirty="0">
                <a:effectLst/>
                <a:ea typeface="Lato Light"/>
                <a:cs typeface="Lato Light"/>
              </a:rPr>
              <a:t> </a:t>
            </a:r>
            <a:r>
              <a:rPr lang="en-GB" sz="1000" spc="-40" dirty="0">
                <a:effectLst/>
                <a:ea typeface="Lato Light"/>
                <a:cs typeface="Lato Light"/>
              </a:rPr>
              <a:t>to</a:t>
            </a:r>
            <a:r>
              <a:rPr lang="en-GB" sz="1000" spc="-20" dirty="0">
                <a:effectLst/>
                <a:ea typeface="Lato Light"/>
                <a:cs typeface="Lato Light"/>
              </a:rPr>
              <a:t> </a:t>
            </a:r>
            <a:r>
              <a:rPr lang="en-GB" sz="1000" spc="-40" dirty="0">
                <a:effectLst/>
                <a:ea typeface="Lato Light"/>
                <a:cs typeface="Lato Light"/>
              </a:rPr>
              <a:t>adulthood</a:t>
            </a:r>
            <a:endParaRPr lang="en-GB" sz="1100" spc="-40" dirty="0">
              <a:effectLst/>
              <a:latin typeface="Lato Light"/>
              <a:ea typeface="Lato Light"/>
              <a:cs typeface="Lato Light"/>
            </a:endParaRPr>
          </a:p>
          <a:p>
            <a:pPr marL="342900" lvl="0" indent="-342900">
              <a:spcBef>
                <a:spcPts val="560"/>
              </a:spcBef>
              <a:spcAft>
                <a:spcPts val="0"/>
              </a:spcAft>
              <a:buSzPts val="1200"/>
              <a:buFont typeface="Courier New" panose="02070309020205020404" pitchFamily="49" charset="0"/>
              <a:buChar char="o"/>
              <a:tabLst>
                <a:tab pos="414020" algn="l"/>
                <a:tab pos="414655" algn="l"/>
              </a:tabLst>
            </a:pPr>
            <a:r>
              <a:rPr lang="en-GB" sz="1000" spc="-40" dirty="0">
                <a:effectLst/>
                <a:ea typeface="Lato Light"/>
                <a:cs typeface="Lato Light"/>
              </a:rPr>
              <a:t>How growing up and becoming more independent comes</a:t>
            </a:r>
            <a:r>
              <a:rPr lang="en-GB" sz="1000" spc="-195" dirty="0">
                <a:effectLst/>
                <a:ea typeface="Lato Light"/>
                <a:cs typeface="Lato Light"/>
              </a:rPr>
              <a:t> </a:t>
            </a:r>
            <a:r>
              <a:rPr lang="en-GB" sz="1000" spc="-40" dirty="0">
                <a:effectLst/>
                <a:ea typeface="Lato Light"/>
                <a:cs typeface="Lato Light"/>
              </a:rPr>
              <a:t>with increased opportunities and responsibilities</a:t>
            </a:r>
            <a:endParaRPr lang="en-GB" sz="1100" spc="-40" dirty="0">
              <a:effectLst/>
              <a:latin typeface="Lato Light"/>
              <a:ea typeface="Lato Light"/>
              <a:cs typeface="Lato Light"/>
            </a:endParaRPr>
          </a:p>
          <a:p>
            <a:pPr marL="342900" marR="146685" lvl="0" indent="-342900">
              <a:spcBef>
                <a:spcPts val="560"/>
              </a:spcBef>
              <a:spcAft>
                <a:spcPts val="0"/>
              </a:spcAft>
              <a:buSzPts val="1200"/>
              <a:buFont typeface="Courier New" panose="02070309020205020404" pitchFamily="49" charset="0"/>
              <a:buChar char="o"/>
              <a:tabLst>
                <a:tab pos="414020" algn="l"/>
                <a:tab pos="414655" algn="l"/>
              </a:tabLst>
            </a:pPr>
            <a:r>
              <a:rPr lang="en-GB" sz="1000" spc="-40" dirty="0">
                <a:effectLst/>
                <a:ea typeface="Lato Light"/>
                <a:cs typeface="Lato Light"/>
              </a:rPr>
              <a:t>How friendships</a:t>
            </a:r>
            <a:r>
              <a:rPr lang="en-GB" sz="1000" spc="-15" dirty="0">
                <a:effectLst/>
                <a:ea typeface="Lato Light"/>
                <a:cs typeface="Lato Light"/>
              </a:rPr>
              <a:t> </a:t>
            </a:r>
            <a:r>
              <a:rPr lang="en-GB" sz="1000" spc="-40" dirty="0">
                <a:effectLst/>
                <a:ea typeface="Lato Light"/>
                <a:cs typeface="Lato Light"/>
              </a:rPr>
              <a:t>may</a:t>
            </a:r>
            <a:r>
              <a:rPr lang="en-GB" sz="1000" spc="-35" dirty="0">
                <a:effectLst/>
                <a:ea typeface="Lato Light"/>
                <a:cs typeface="Lato Light"/>
              </a:rPr>
              <a:t> </a:t>
            </a:r>
            <a:r>
              <a:rPr lang="en-GB" sz="1000" spc="-40" dirty="0">
                <a:effectLst/>
                <a:ea typeface="Lato Light"/>
                <a:cs typeface="Lato Light"/>
              </a:rPr>
              <a:t>change</a:t>
            </a:r>
            <a:r>
              <a:rPr lang="en-GB" sz="1000" spc="-20" dirty="0">
                <a:effectLst/>
                <a:ea typeface="Lato Light"/>
                <a:cs typeface="Lato Light"/>
              </a:rPr>
              <a:t> </a:t>
            </a:r>
            <a:r>
              <a:rPr lang="en-GB" sz="1000" spc="-40" dirty="0">
                <a:effectLst/>
                <a:ea typeface="Lato Light"/>
                <a:cs typeface="Lato Light"/>
              </a:rPr>
              <a:t>as</a:t>
            </a:r>
            <a:r>
              <a:rPr lang="en-GB" sz="1000" spc="-15" dirty="0">
                <a:effectLst/>
                <a:ea typeface="Lato Light"/>
                <a:cs typeface="Lato Light"/>
              </a:rPr>
              <a:t> </a:t>
            </a:r>
            <a:r>
              <a:rPr lang="en-GB" sz="1000" spc="-40" dirty="0">
                <a:effectLst/>
                <a:ea typeface="Lato Light"/>
                <a:cs typeface="Lato Light"/>
              </a:rPr>
              <a:t>they </a:t>
            </a:r>
            <a:r>
              <a:rPr lang="en-GB" sz="1000" spc="-15" dirty="0">
                <a:effectLst/>
                <a:ea typeface="Lato Light"/>
                <a:cs typeface="Lato Light"/>
              </a:rPr>
              <a:t>grow</a:t>
            </a:r>
            <a:r>
              <a:rPr lang="en-GB" sz="1000" spc="-35" dirty="0">
                <a:effectLst/>
                <a:ea typeface="Lato Light"/>
                <a:cs typeface="Lato Light"/>
              </a:rPr>
              <a:t> </a:t>
            </a:r>
            <a:r>
              <a:rPr lang="en-GB" sz="1000" spc="-40" dirty="0">
                <a:effectLst/>
                <a:ea typeface="Lato Light"/>
                <a:cs typeface="Lato Light"/>
              </a:rPr>
              <a:t>and</a:t>
            </a:r>
            <a:r>
              <a:rPr lang="en-GB" sz="1000" spc="-15" dirty="0">
                <a:effectLst/>
                <a:ea typeface="Lato Light"/>
                <a:cs typeface="Lato Light"/>
              </a:rPr>
              <a:t> </a:t>
            </a:r>
            <a:r>
              <a:rPr lang="en-GB" sz="1000" spc="-40" dirty="0">
                <a:effectLst/>
                <a:ea typeface="Lato Light"/>
                <a:cs typeface="Lato Light"/>
              </a:rPr>
              <a:t>how to</a:t>
            </a:r>
            <a:r>
              <a:rPr lang="en-GB" sz="1000" spc="-15" dirty="0">
                <a:effectLst/>
                <a:ea typeface="Lato Light"/>
                <a:cs typeface="Lato Light"/>
              </a:rPr>
              <a:t> </a:t>
            </a:r>
            <a:r>
              <a:rPr lang="en-GB" sz="1000" spc="-40" dirty="0">
                <a:effectLst/>
                <a:ea typeface="Lato Light"/>
                <a:cs typeface="Lato Light"/>
              </a:rPr>
              <a:t>manage this</a:t>
            </a:r>
            <a:endParaRPr lang="en-GB" sz="1100" spc="-40" dirty="0">
              <a:effectLst/>
              <a:latin typeface="Lato Light"/>
              <a:ea typeface="Lato Light"/>
              <a:cs typeface="Lato Light"/>
            </a:endParaRPr>
          </a:p>
          <a:p>
            <a:pPr marL="180340">
              <a:lnSpc>
                <a:spcPct val="107000"/>
              </a:lnSpc>
              <a:spcAft>
                <a:spcPts val="0"/>
              </a:spcAft>
            </a:pPr>
            <a:r>
              <a:rPr lang="en-GB" sz="300" b="1" u="none" strike="noStrike" dirty="0">
                <a:effectLst/>
                <a:ea typeface="Calibri" panose="020F0502020204030204" pitchFamily="34" charset="0"/>
                <a:cs typeface="Calibri" panose="020F0502020204030204" pitchFamily="34" charset="0"/>
              </a:rPr>
              <a:t> </a:t>
            </a:r>
            <a:endParaRPr lang="en-GB" sz="1100" dirty="0">
              <a:effectLst/>
              <a:ea typeface="Calibri" panose="020F0502020204030204" pitchFamily="34" charset="0"/>
              <a:cs typeface="Times New Roman" panose="02020603050405020304" pitchFamily="18" charset="0"/>
            </a:endParaRPr>
          </a:p>
          <a:p>
            <a:pPr marL="342900" lvl="0" indent="-342900">
              <a:lnSpc>
                <a:spcPct val="107000"/>
              </a:lnSpc>
              <a:spcAft>
                <a:spcPts val="0"/>
              </a:spcAft>
              <a:buSzPts val="1200"/>
              <a:buFont typeface="Courier New" panose="02070309020205020404" pitchFamily="49" charset="0"/>
              <a:buChar char="o"/>
            </a:pPr>
            <a:r>
              <a:rPr lang="en-GB" sz="1000" spc="-40" dirty="0">
                <a:effectLst/>
                <a:ea typeface="Calibri" panose="020F0502020204030204" pitchFamily="34" charset="0"/>
                <a:cs typeface="Calibri" panose="020F0502020204030204" pitchFamily="34" charset="0"/>
              </a:rPr>
              <a:t>How to</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manage</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change,</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including</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moving</a:t>
            </a:r>
            <a:r>
              <a:rPr lang="en-GB" sz="1000" spc="-25"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to</a:t>
            </a:r>
            <a:r>
              <a:rPr lang="en-GB" sz="1000" spc="-2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secondary school; how to ask for support or where to seek further information and advice regarding growing up and</a:t>
            </a:r>
            <a:r>
              <a:rPr lang="en-GB" sz="1000" spc="-70" dirty="0">
                <a:effectLst/>
                <a:ea typeface="Calibri" panose="020F0502020204030204" pitchFamily="34" charset="0"/>
                <a:cs typeface="Calibri" panose="020F0502020204030204" pitchFamily="34" charset="0"/>
              </a:rPr>
              <a:t> </a:t>
            </a:r>
            <a:r>
              <a:rPr lang="en-GB" sz="1000" spc="-40" dirty="0">
                <a:effectLst/>
                <a:ea typeface="Calibri" panose="020F0502020204030204" pitchFamily="34" charset="0"/>
                <a:cs typeface="Calibri" panose="020F0502020204030204" pitchFamily="34" charset="0"/>
              </a:rPr>
              <a:t>changing</a:t>
            </a:r>
            <a:endParaRPr lang="en-GB" sz="1100" spc="-40" dirty="0">
              <a:effectLst/>
              <a:ea typeface="Calibri" panose="020F0502020204030204" pitchFamily="34" charset="0"/>
              <a:cs typeface="Times New Roman" panose="02020603050405020304" pitchFamily="18" charset="0"/>
            </a:endParaRPr>
          </a:p>
          <a:p>
            <a:pPr marL="270510">
              <a:lnSpc>
                <a:spcPct val="107000"/>
              </a:lnSpc>
              <a:spcAft>
                <a:spcPts val="0"/>
              </a:spcAft>
            </a:pPr>
            <a:r>
              <a:rPr lang="en-GB" sz="300" dirty="0">
                <a:effectLst/>
                <a:ea typeface="Calibri" panose="020F0502020204030204" pitchFamily="34" charset="0"/>
                <a:cs typeface="Times New Roman" panose="02020603050405020304" pitchFamily="18" charset="0"/>
              </a:rPr>
              <a:t> </a:t>
            </a:r>
            <a:endParaRPr lang="en-GB" sz="1100" dirty="0">
              <a:effectLst/>
              <a:ea typeface="Calibri" panose="020F0502020204030204" pitchFamily="34" charset="0"/>
              <a:cs typeface="Times New Roman" panose="02020603050405020304" pitchFamily="18" charset="0"/>
            </a:endParaRPr>
          </a:p>
          <a:p>
            <a:pPr marL="457200" marR="429260">
              <a:lnSpc>
                <a:spcPct val="107000"/>
              </a:lnSpc>
              <a:spcAft>
                <a:spcPts val="800"/>
              </a:spcAft>
            </a:pPr>
            <a:r>
              <a:rPr lang="en-GB" sz="1000" b="1" u="none" strike="noStrike" dirty="0">
                <a:effectLst/>
                <a:ea typeface="Calibri" panose="020F0502020204030204" pitchFamily="34" charset="0"/>
                <a:cs typeface="Times New Roman" panose="02020603050405020304" pitchFamily="18" charset="0"/>
              </a:rPr>
              <a:t> </a:t>
            </a:r>
            <a:r>
              <a:rPr lang="en-GB" sz="1400" b="1" u="sng" dirty="0">
                <a:effectLst/>
                <a:ea typeface="Calibri" panose="020F0502020204030204" pitchFamily="34" charset="0"/>
                <a:cs typeface="Times New Roman" panose="02020603050405020304" pitchFamily="18" charset="0"/>
              </a:rPr>
              <a:t>Programme of Study References:</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Lato"/>
                <a:ea typeface="Calibri" panose="020F0502020204030204" pitchFamily="34" charset="0"/>
                <a:cs typeface="Times New Roman" panose="02020603050405020304" pitchFamily="18" charset="0"/>
              </a:rPr>
              <a:t>H24, H30, H33, H34, H35, H36, R2, R3, R4, R5, R6, R16</a:t>
            </a:r>
            <a:endParaRPr lang="en-GB" sz="1100" dirty="0">
              <a:effectLst/>
              <a:ea typeface="Calibri" panose="020F0502020204030204" pitchFamily="34" charset="0"/>
              <a:cs typeface="Times New Roman" panose="02020603050405020304" pitchFamily="18" charset="0"/>
            </a:endParaRPr>
          </a:p>
        </p:txBody>
      </p:sp>
      <p:sp>
        <p:nvSpPr>
          <p:cNvPr id="10" name="Text Box 7">
            <a:extLst>
              <a:ext uri="{FF2B5EF4-FFF2-40B4-BE49-F238E27FC236}">
                <a16:creationId xmlns:a16="http://schemas.microsoft.com/office/drawing/2014/main" xmlns="" id="{796A10EA-8780-47DF-9699-C4DDC0821FD3}"/>
              </a:ext>
            </a:extLst>
          </p:cNvPr>
          <p:cNvSpPr txBox="1"/>
          <p:nvPr/>
        </p:nvSpPr>
        <p:spPr>
          <a:xfrm>
            <a:off x="5803308" y="1528038"/>
            <a:ext cx="3545074" cy="3952118"/>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200" b="1" u="sng">
                <a:effectLst/>
                <a:latin typeface="Calibri" panose="020F0502020204030204" pitchFamily="34" charset="0"/>
                <a:ea typeface="Calibri" panose="020F0502020204030204" pitchFamily="34" charset="0"/>
                <a:cs typeface="Calibri" panose="020F0502020204030204" pitchFamily="34" charset="0"/>
              </a:rPr>
              <a:t>Essential Knowledge:</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that I will go through physical and emotional changes as I go through puberty.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can challenge society’s perception of a perfect body.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where to go and who to talk to if I need help or advice.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0"/>
              </a:spcAft>
              <a:tabLst>
                <a:tab pos="107950" algn="l"/>
                <a:tab pos="228600" algn="l"/>
              </a:tabLst>
            </a:pPr>
            <a:r>
              <a:rPr lang="en-GB" sz="1200" kern="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 know that I have rights within a relationship.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 Box 6">
            <a:extLst>
              <a:ext uri="{FF2B5EF4-FFF2-40B4-BE49-F238E27FC236}">
                <a16:creationId xmlns:a16="http://schemas.microsoft.com/office/drawing/2014/main" xmlns="" id="{CBB587EE-8C59-4A82-AACD-982121E0C469}"/>
              </a:ext>
            </a:extLst>
          </p:cNvPr>
          <p:cNvSpPr txBox="1"/>
          <p:nvPr/>
        </p:nvSpPr>
        <p:spPr>
          <a:xfrm>
            <a:off x="655528" y="5572954"/>
            <a:ext cx="8840803" cy="1143000"/>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a:effectLst/>
                <a:latin typeface="Calibri" panose="020F0502020204030204" pitchFamily="34" charset="0"/>
                <a:ea typeface="Calibri" panose="020F0502020204030204" pitchFamily="34" charset="0"/>
                <a:cs typeface="Calibri" panose="020F0502020204030204" pitchFamily="34" charset="0"/>
              </a:rPr>
              <a:t>Key Vocabulary:</a:t>
            </a:r>
            <a:r>
              <a:rPr lang="en-GB" sz="12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1200"/>
              </a:spcAft>
              <a:tabLst>
                <a:tab pos="107950" algn="l"/>
                <a:tab pos="228600" algn="l"/>
              </a:tabLst>
            </a:pPr>
            <a:r>
              <a:rPr lang="en-GB" sz="1200" kern="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Respect, sex, gender, sexuality, prejudice, peer pressure, secrets, confidential, healthy, unhealthy, relationships, puberty, emotions, body image, gay, bisexual, lesbian, growing up, heterosexual, homosexual, menstruation, periods, hormone, changes, genitals.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hangingPunct="0">
              <a:lnSpc>
                <a:spcPct val="107000"/>
              </a:lnSpc>
              <a:spcBef>
                <a:spcPts val="600"/>
              </a:spcBef>
              <a:spcAft>
                <a:spcPts val="1200"/>
              </a:spcAft>
              <a:tabLst>
                <a:tab pos="107950" algn="l"/>
                <a:tab pos="2286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5">
            <a:extLst>
              <a:ext uri="{FF2B5EF4-FFF2-40B4-BE49-F238E27FC236}">
                <a16:creationId xmlns:a16="http://schemas.microsoft.com/office/drawing/2014/main" xmlns="" id="{67A23323-1E3A-4200-BC55-B4EA5ABCEEBC}"/>
              </a:ext>
            </a:extLst>
          </p:cNvPr>
          <p:cNvSpPr txBox="1"/>
          <p:nvPr/>
        </p:nvSpPr>
        <p:spPr>
          <a:xfrm>
            <a:off x="9827461" y="2129261"/>
            <a:ext cx="1844040" cy="2400300"/>
          </a:xfrm>
          <a:prstGeom prst="rect">
            <a:avLst/>
          </a:prstGeom>
          <a:solidFill>
            <a:schemeClr val="lt1"/>
          </a:solidFill>
          <a:ln w="28575">
            <a:solidFill>
              <a:prstClr val="black"/>
            </a:solidFill>
            <a:prstDash val="sysDash"/>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dirty="0">
                <a:effectLst/>
                <a:ea typeface="Calibri" panose="020F0502020204030204" pitchFamily="34" charset="0"/>
                <a:cs typeface="Calibri" panose="020F0502020204030204" pitchFamily="34" charset="0"/>
              </a:rPr>
              <a:t>Key Websites:</a:t>
            </a:r>
            <a:endParaRPr lang="en-GB" sz="1100" dirty="0">
              <a:effectLst/>
              <a:ea typeface="Calibri" panose="020F0502020204030204" pitchFamily="34" charset="0"/>
              <a:cs typeface="Times New Roman" panose="02020603050405020304" pitchFamily="18" charset="0"/>
            </a:endParaRPr>
          </a:p>
          <a:p>
            <a:pPr>
              <a:lnSpc>
                <a:spcPct val="107000"/>
              </a:lnSpc>
              <a:spcAft>
                <a:spcPts val="1150"/>
              </a:spcAft>
            </a:pPr>
            <a:r>
              <a:rPr lang="en-GB" sz="1000" u="sng" dirty="0">
                <a:solidFill>
                  <a:srgbClr val="94519E"/>
                </a:solidFill>
                <a:effectLst/>
                <a:ea typeface="Calibri" panose="020F0502020204030204" pitchFamily="34" charset="0"/>
                <a:cs typeface="Times New Roman" panose="02020603050405020304" pitchFamily="18" charset="0"/>
                <a:hlinkClick r:id="rId3"/>
              </a:rPr>
              <a:t>NSPCC – Making sense of relationships (KS2)  </a:t>
            </a:r>
            <a:endParaRPr lang="en-GB" sz="1100" dirty="0">
              <a:effectLst/>
              <a:ea typeface="Calibri" panose="020F0502020204030204" pitchFamily="34" charset="0"/>
              <a:cs typeface="Times New Roman" panose="02020603050405020304" pitchFamily="18" charset="0"/>
            </a:endParaRPr>
          </a:p>
          <a:p>
            <a:pPr>
              <a:lnSpc>
                <a:spcPct val="107000"/>
              </a:lnSpc>
              <a:spcAft>
                <a:spcPts val="510"/>
              </a:spcAft>
            </a:pPr>
            <a:r>
              <a:rPr lang="en-GB" sz="1000" u="sng" dirty="0">
                <a:solidFill>
                  <a:srgbClr val="94519E"/>
                </a:solidFill>
                <a:effectLst/>
                <a:ea typeface="Calibri" panose="020F0502020204030204" pitchFamily="34" charset="0"/>
                <a:cs typeface="Times New Roman" panose="02020603050405020304" pitchFamily="18" charset="0"/>
                <a:hlinkClick r:id="rId4"/>
              </a:rPr>
              <a:t>PSHE Association – Mental health and wellbeing (KS2 – Y5/6), lesson 3, Feelings and common anxieties when transitioning to secondary school  </a:t>
            </a:r>
            <a:endParaRPr lang="en-GB" sz="11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000" u="sng" dirty="0">
                <a:solidFill>
                  <a:srgbClr val="94519E"/>
                </a:solidFill>
                <a:effectLst/>
                <a:ea typeface="Calibri" panose="020F0502020204030204" pitchFamily="34" charset="0"/>
                <a:cs typeface="Times New Roman" panose="02020603050405020304" pitchFamily="18" charset="0"/>
                <a:hlinkClick r:id="rId5"/>
              </a:rPr>
              <a:t>Rise Above – Transition to secondary school </a:t>
            </a:r>
            <a:endParaRPr lang="en-GB" sz="1100" dirty="0">
              <a:effectLst/>
              <a:ea typeface="Calibri" panose="020F0502020204030204" pitchFamily="34" charset="0"/>
              <a:cs typeface="Times New Roman" panose="02020603050405020304" pitchFamily="18" charset="0"/>
            </a:endParaRPr>
          </a:p>
        </p:txBody>
      </p:sp>
      <p:sp>
        <p:nvSpPr>
          <p:cNvPr id="13" name="Text Box 4">
            <a:extLst>
              <a:ext uri="{FF2B5EF4-FFF2-40B4-BE49-F238E27FC236}">
                <a16:creationId xmlns:a16="http://schemas.microsoft.com/office/drawing/2014/main" xmlns="" id="{87C69590-DFB6-4F3D-8E6B-08EA878CCD56}"/>
              </a:ext>
            </a:extLst>
          </p:cNvPr>
          <p:cNvSpPr txBox="1"/>
          <p:nvPr/>
        </p:nvSpPr>
        <p:spPr>
          <a:xfrm>
            <a:off x="9827461" y="4632073"/>
            <a:ext cx="1844040" cy="2087880"/>
          </a:xfrm>
          <a:prstGeom prst="rect">
            <a:avLst/>
          </a:prstGeom>
          <a:solidFill>
            <a:sysClr val="window" lastClr="FFFFFF"/>
          </a:solidFill>
          <a:ln w="28575">
            <a:solidFill>
              <a:prstClr val="black"/>
            </a:solidFill>
            <a:prstDash val="sysDash"/>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200" b="1" u="sng">
                <a:effectLst/>
                <a:latin typeface="Calibri" panose="020F0502020204030204" pitchFamily="34" charset="0"/>
                <a:ea typeface="Calibri" panose="020F0502020204030204" pitchFamily="34" charset="0"/>
                <a:cs typeface="Calibri" panose="020F0502020204030204" pitchFamily="34" charset="0"/>
              </a:rPr>
              <a:t>Cross Curricular:</a:t>
            </a: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Science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8100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E60AAD-0507-4309-8A2D-3806FF77EC5D}"/>
              </a:ext>
            </a:extLst>
          </p:cNvPr>
          <p:cNvSpPr>
            <a:spLocks noGrp="1"/>
          </p:cNvSpPr>
          <p:nvPr>
            <p:ph type="title"/>
          </p:nvPr>
        </p:nvSpPr>
        <p:spPr/>
        <p:txBody>
          <a:bodyPr/>
          <a:lstStyle/>
          <a:p>
            <a:r>
              <a:rPr lang="en-GB" dirty="0"/>
              <a:t>www.kingsley.liverpool.sch.uk</a:t>
            </a:r>
          </a:p>
        </p:txBody>
      </p:sp>
      <p:pic>
        <p:nvPicPr>
          <p:cNvPr id="4" name="Content Placeholder 3">
            <a:extLst>
              <a:ext uri="{FF2B5EF4-FFF2-40B4-BE49-F238E27FC236}">
                <a16:creationId xmlns:a16="http://schemas.microsoft.com/office/drawing/2014/main" xmlns="" id="{2CF8CED1-7221-407C-9F49-6C655A686CB6}"/>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3904916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3E1DFA-7EF1-4406-974A-A741F5F6B476}"/>
              </a:ext>
            </a:extLst>
          </p:cNvPr>
          <p:cNvSpPr>
            <a:spLocks noGrp="1"/>
          </p:cNvSpPr>
          <p:nvPr>
            <p:ph type="title"/>
          </p:nvPr>
        </p:nvSpPr>
        <p:spPr/>
        <p:txBody>
          <a:bodyPr/>
          <a:lstStyle/>
          <a:p>
            <a:r>
              <a:rPr lang="en-GB" dirty="0"/>
              <a:t>Curriculum content</a:t>
            </a:r>
          </a:p>
        </p:txBody>
      </p:sp>
      <p:pic>
        <p:nvPicPr>
          <p:cNvPr id="7" name="Content Placeholder 6">
            <a:extLst>
              <a:ext uri="{FF2B5EF4-FFF2-40B4-BE49-F238E27FC236}">
                <a16:creationId xmlns:a16="http://schemas.microsoft.com/office/drawing/2014/main" xmlns="" id="{57667178-E8DF-40DB-A659-392261441F99}"/>
              </a:ext>
            </a:extLst>
          </p:cNvPr>
          <p:cNvPicPr>
            <a:picLocks noGrp="1" noChangeAspect="1"/>
          </p:cNvPicPr>
          <p:nvPr>
            <p:ph idx="1"/>
          </p:nvPr>
        </p:nvPicPr>
        <p:blipFill>
          <a:blip r:embed="rId2"/>
          <a:stretch>
            <a:fillRect/>
          </a:stretch>
        </p:blipFill>
        <p:spPr>
          <a:xfrm>
            <a:off x="2228144" y="1825625"/>
            <a:ext cx="7735712" cy="4351338"/>
          </a:xfrm>
          <a:prstGeom prst="rect">
            <a:avLst/>
          </a:prstGeom>
        </p:spPr>
      </p:pic>
    </p:spTree>
    <p:extLst>
      <p:ext uri="{BB962C8B-B14F-4D97-AF65-F5344CB8AC3E}">
        <p14:creationId xmlns:p14="http://schemas.microsoft.com/office/powerpoint/2010/main" val="4292599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6B402A-9F5F-4910-8FC2-F7EB2DE7DA6D}"/>
              </a:ext>
            </a:extLst>
          </p:cNvPr>
          <p:cNvSpPr>
            <a:spLocks noGrp="1"/>
          </p:cNvSpPr>
          <p:nvPr>
            <p:ph type="title"/>
          </p:nvPr>
        </p:nvSpPr>
        <p:spPr/>
        <p:txBody>
          <a:bodyPr/>
          <a:lstStyle/>
          <a:p>
            <a:r>
              <a:rPr lang="en-GB" dirty="0"/>
              <a:t>PHSE Is A lesson like No Other</a:t>
            </a:r>
          </a:p>
        </p:txBody>
      </p:sp>
      <p:sp>
        <p:nvSpPr>
          <p:cNvPr id="3" name="Content Placeholder 2">
            <a:extLst>
              <a:ext uri="{FF2B5EF4-FFF2-40B4-BE49-F238E27FC236}">
                <a16:creationId xmlns:a16="http://schemas.microsoft.com/office/drawing/2014/main" xmlns="" id="{B99747A1-0EA2-47BD-B238-A1490D498723}"/>
              </a:ext>
            </a:extLst>
          </p:cNvPr>
          <p:cNvSpPr>
            <a:spLocks noGrp="1"/>
          </p:cNvSpPr>
          <p:nvPr>
            <p:ph idx="1"/>
          </p:nvPr>
        </p:nvSpPr>
        <p:spPr/>
        <p:txBody>
          <a:bodyPr/>
          <a:lstStyle/>
          <a:p>
            <a:r>
              <a:rPr lang="en-GB" dirty="0"/>
              <a:t>Discussion focussed</a:t>
            </a:r>
          </a:p>
          <a:p>
            <a:r>
              <a:rPr lang="en-GB" dirty="0"/>
              <a:t>Not formally recorded at length</a:t>
            </a:r>
          </a:p>
          <a:p>
            <a:r>
              <a:rPr lang="en-GB" dirty="0"/>
              <a:t>Open ended</a:t>
            </a:r>
          </a:p>
          <a:p>
            <a:endParaRPr lang="en-GB" dirty="0"/>
          </a:p>
        </p:txBody>
      </p:sp>
    </p:spTree>
    <p:extLst>
      <p:ext uri="{BB962C8B-B14F-4D97-AF65-F5344CB8AC3E}">
        <p14:creationId xmlns:p14="http://schemas.microsoft.com/office/powerpoint/2010/main" val="1408874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59835E-DF63-44FA-B280-98C144A93827}"/>
              </a:ext>
            </a:extLst>
          </p:cNvPr>
          <p:cNvSpPr>
            <a:spLocks noGrp="1"/>
          </p:cNvSpPr>
          <p:nvPr>
            <p:ph type="title"/>
          </p:nvPr>
        </p:nvSpPr>
        <p:spPr/>
        <p:txBody>
          <a:bodyPr/>
          <a:lstStyle/>
          <a:p>
            <a:r>
              <a:rPr lang="en-GB" dirty="0"/>
              <a:t>How Its Taught</a:t>
            </a:r>
          </a:p>
        </p:txBody>
      </p:sp>
      <p:pic>
        <p:nvPicPr>
          <p:cNvPr id="10" name="Content Placeholder 9">
            <a:extLst>
              <a:ext uri="{FF2B5EF4-FFF2-40B4-BE49-F238E27FC236}">
                <a16:creationId xmlns:a16="http://schemas.microsoft.com/office/drawing/2014/main" xmlns="" id="{DC2CAC36-C39B-4700-BF9E-39C333F307DF}"/>
              </a:ext>
            </a:extLst>
          </p:cNvPr>
          <p:cNvPicPr>
            <a:picLocks noGrp="1" noChangeAspect="1"/>
          </p:cNvPicPr>
          <p:nvPr>
            <p:ph idx="1"/>
          </p:nvPr>
        </p:nvPicPr>
        <p:blipFill>
          <a:blip r:embed="rId2"/>
          <a:stretch>
            <a:fillRect/>
          </a:stretch>
        </p:blipFill>
        <p:spPr>
          <a:xfrm>
            <a:off x="122731" y="1790439"/>
            <a:ext cx="5313266" cy="4322191"/>
          </a:xfrm>
          <a:prstGeom prst="rect">
            <a:avLst/>
          </a:prstGeom>
        </p:spPr>
      </p:pic>
      <p:pic>
        <p:nvPicPr>
          <p:cNvPr id="12" name="Picture 11">
            <a:extLst>
              <a:ext uri="{FF2B5EF4-FFF2-40B4-BE49-F238E27FC236}">
                <a16:creationId xmlns:a16="http://schemas.microsoft.com/office/drawing/2014/main" xmlns="" id="{D4623923-0F4C-40E9-8C6E-5FF32F2D5B1A}"/>
              </a:ext>
            </a:extLst>
          </p:cNvPr>
          <p:cNvPicPr>
            <a:picLocks noChangeAspect="1"/>
          </p:cNvPicPr>
          <p:nvPr/>
        </p:nvPicPr>
        <p:blipFill>
          <a:blip r:embed="rId3"/>
          <a:stretch>
            <a:fillRect/>
          </a:stretch>
        </p:blipFill>
        <p:spPr>
          <a:xfrm>
            <a:off x="5938177" y="0"/>
            <a:ext cx="5496890" cy="4681349"/>
          </a:xfrm>
          <a:prstGeom prst="rect">
            <a:avLst/>
          </a:prstGeom>
        </p:spPr>
      </p:pic>
      <p:sp>
        <p:nvSpPr>
          <p:cNvPr id="15" name="Rectangle 14">
            <a:extLst>
              <a:ext uri="{FF2B5EF4-FFF2-40B4-BE49-F238E27FC236}">
                <a16:creationId xmlns:a16="http://schemas.microsoft.com/office/drawing/2014/main" xmlns="" id="{F2635A36-DC8B-49A6-A06A-8EEA473D717F}"/>
              </a:ext>
            </a:extLst>
          </p:cNvPr>
          <p:cNvSpPr/>
          <p:nvPr/>
        </p:nvSpPr>
        <p:spPr>
          <a:xfrm>
            <a:off x="5435997" y="4489278"/>
            <a:ext cx="6096000" cy="1754326"/>
          </a:xfrm>
          <a:prstGeom prst="rect">
            <a:avLst/>
          </a:prstGeom>
        </p:spPr>
        <p:txBody>
          <a:bodyPr>
            <a:spAutoFit/>
          </a:bodyPr>
          <a:lstStyle/>
          <a:p>
            <a:r>
              <a:rPr lang="en-GB" dirty="0">
                <a:solidFill>
                  <a:srgbClr val="0070C0"/>
                </a:solidFill>
              </a:rPr>
              <a:t>Dear Problem Page,</a:t>
            </a:r>
          </a:p>
          <a:p>
            <a:r>
              <a:rPr lang="en-GB" dirty="0">
                <a:solidFill>
                  <a:srgbClr val="0070C0"/>
                </a:solidFill>
              </a:rPr>
              <a:t>My mum always says I have to give her friends a kiss when</a:t>
            </a:r>
          </a:p>
          <a:p>
            <a:r>
              <a:rPr lang="en-GB" dirty="0">
                <a:solidFill>
                  <a:srgbClr val="0070C0"/>
                </a:solidFill>
              </a:rPr>
              <a:t>they are leaving because it is polite. Her friends are nice</a:t>
            </a:r>
          </a:p>
          <a:p>
            <a:r>
              <a:rPr lang="en-GB" dirty="0">
                <a:solidFill>
                  <a:srgbClr val="0070C0"/>
                </a:solidFill>
              </a:rPr>
              <a:t>but I feel embarrassed and I don't want to kiss them. </a:t>
            </a:r>
          </a:p>
          <a:p>
            <a:r>
              <a:rPr lang="en-GB" dirty="0">
                <a:solidFill>
                  <a:srgbClr val="0070C0"/>
                </a:solidFill>
              </a:rPr>
              <a:t>I am not a baby. What should I do? </a:t>
            </a:r>
          </a:p>
          <a:p>
            <a:r>
              <a:rPr lang="en-GB" dirty="0">
                <a:solidFill>
                  <a:srgbClr val="0070C0"/>
                </a:solidFill>
              </a:rPr>
              <a:t>Girl aged 8.</a:t>
            </a:r>
          </a:p>
        </p:txBody>
      </p:sp>
    </p:spTree>
    <p:extLst>
      <p:ext uri="{BB962C8B-B14F-4D97-AF65-F5344CB8AC3E}">
        <p14:creationId xmlns:p14="http://schemas.microsoft.com/office/powerpoint/2010/main" val="37777631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2435FB-39EC-48FA-A867-FC97DCFE418C}"/>
              </a:ext>
            </a:extLst>
          </p:cNvPr>
          <p:cNvSpPr>
            <a:spLocks noGrp="1"/>
          </p:cNvSpPr>
          <p:nvPr>
            <p:ph type="title"/>
          </p:nvPr>
        </p:nvSpPr>
        <p:spPr/>
        <p:txBody>
          <a:bodyPr/>
          <a:lstStyle/>
          <a:p>
            <a:r>
              <a:rPr lang="en-GB" dirty="0"/>
              <a:t>Lessons</a:t>
            </a:r>
          </a:p>
        </p:txBody>
      </p:sp>
      <p:pic>
        <p:nvPicPr>
          <p:cNvPr id="4" name="Content Placeholder 3">
            <a:extLst>
              <a:ext uri="{FF2B5EF4-FFF2-40B4-BE49-F238E27FC236}">
                <a16:creationId xmlns:a16="http://schemas.microsoft.com/office/drawing/2014/main" xmlns="" id="{59FA8030-A95C-479E-BB25-E27644DE797B}"/>
              </a:ext>
            </a:extLst>
          </p:cNvPr>
          <p:cNvPicPr>
            <a:picLocks noGrp="1" noChangeAspect="1"/>
          </p:cNvPicPr>
          <p:nvPr>
            <p:ph idx="1"/>
          </p:nvPr>
        </p:nvPicPr>
        <p:blipFill>
          <a:blip r:embed="rId2"/>
          <a:stretch>
            <a:fillRect/>
          </a:stretch>
        </p:blipFill>
        <p:spPr>
          <a:xfrm>
            <a:off x="170553" y="456099"/>
            <a:ext cx="12296069" cy="6036776"/>
          </a:xfrm>
          <a:prstGeom prst="rect">
            <a:avLst/>
          </a:prstGeom>
        </p:spPr>
      </p:pic>
    </p:spTree>
    <p:extLst>
      <p:ext uri="{BB962C8B-B14F-4D97-AF65-F5344CB8AC3E}">
        <p14:creationId xmlns:p14="http://schemas.microsoft.com/office/powerpoint/2010/main" val="12354931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EAF448-1CC7-4C72-97DF-99BFAC0BA50B}"/>
              </a:ext>
            </a:extLst>
          </p:cNvPr>
          <p:cNvSpPr>
            <a:spLocks noGrp="1"/>
          </p:cNvSpPr>
          <p:nvPr>
            <p:ph type="title"/>
          </p:nvPr>
        </p:nvSpPr>
        <p:spPr/>
        <p:txBody>
          <a:bodyPr/>
          <a:lstStyle/>
          <a:p>
            <a:r>
              <a:rPr lang="en-GB" dirty="0"/>
              <a:t>Question Box</a:t>
            </a:r>
          </a:p>
        </p:txBody>
      </p:sp>
      <p:pic>
        <p:nvPicPr>
          <p:cNvPr id="3074" name="Picture 2" descr="The Wonder Box is a great way to explore and encourage questions with your  students. I encourage you a… | Teaching inspiration, Inquiry learning,  Effective teaching">
            <a:extLst>
              <a:ext uri="{FF2B5EF4-FFF2-40B4-BE49-F238E27FC236}">
                <a16:creationId xmlns:a16="http://schemas.microsoft.com/office/drawing/2014/main" xmlns="" id="{147FB6B9-BC63-4A6E-950B-2B1D3B19171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99159" y="839238"/>
            <a:ext cx="4431429" cy="5916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124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0591D2-5ABF-47A4-BBCF-DFDFE18F8CC2}"/>
              </a:ext>
            </a:extLst>
          </p:cNvPr>
          <p:cNvSpPr>
            <a:spLocks noGrp="1"/>
          </p:cNvSpPr>
          <p:nvPr>
            <p:ph type="title"/>
          </p:nvPr>
        </p:nvSpPr>
        <p:spPr/>
        <p:txBody>
          <a:bodyPr/>
          <a:lstStyle/>
          <a:p>
            <a:r>
              <a:rPr lang="en-GB" dirty="0"/>
              <a:t>Frequently Asked Questions/ Themes ….</a:t>
            </a:r>
          </a:p>
        </p:txBody>
      </p:sp>
      <p:sp>
        <p:nvSpPr>
          <p:cNvPr id="3" name="Content Placeholder 2">
            <a:extLst>
              <a:ext uri="{FF2B5EF4-FFF2-40B4-BE49-F238E27FC236}">
                <a16:creationId xmlns:a16="http://schemas.microsoft.com/office/drawing/2014/main" xmlns="" id="{177E4E84-69EA-4D0C-B850-110E43DB6F21}"/>
              </a:ext>
            </a:extLst>
          </p:cNvPr>
          <p:cNvSpPr>
            <a:spLocks noGrp="1"/>
          </p:cNvSpPr>
          <p:nvPr>
            <p:ph idx="1"/>
          </p:nvPr>
        </p:nvSpPr>
        <p:spPr>
          <a:xfrm>
            <a:off x="838200" y="1593410"/>
            <a:ext cx="10515600" cy="4583553"/>
          </a:xfrm>
        </p:spPr>
        <p:txBody>
          <a:bodyPr>
            <a:normAutofit/>
          </a:bodyPr>
          <a:lstStyle/>
          <a:p>
            <a:pPr marL="0" indent="0">
              <a:buNone/>
            </a:pPr>
            <a:r>
              <a:rPr lang="en-GB" dirty="0"/>
              <a:t>School is trying to balance </a:t>
            </a:r>
          </a:p>
          <a:p>
            <a:pPr marL="0" indent="0">
              <a:buNone/>
            </a:pPr>
            <a:r>
              <a:rPr lang="en-GB" dirty="0"/>
              <a:t>- needs of the pupils</a:t>
            </a:r>
          </a:p>
          <a:p>
            <a:pPr marL="0" indent="0">
              <a:buNone/>
            </a:pPr>
            <a:r>
              <a:rPr lang="en-GB" dirty="0"/>
              <a:t>- statutory requirements</a:t>
            </a:r>
          </a:p>
          <a:p>
            <a:pPr marL="0" indent="0">
              <a:buNone/>
            </a:pPr>
            <a:r>
              <a:rPr lang="en-GB" dirty="0"/>
              <a:t>- parental concerns</a:t>
            </a:r>
          </a:p>
          <a:p>
            <a:r>
              <a:rPr lang="en-GB" b="1" dirty="0"/>
              <a:t>That’s a BIG ASK</a:t>
            </a:r>
            <a:r>
              <a:rPr lang="en-GB" dirty="0"/>
              <a:t>.</a:t>
            </a:r>
          </a:p>
          <a:p>
            <a:r>
              <a:rPr lang="en-GB" dirty="0"/>
              <a:t>We have used our professional judgement to create a curriculum that suits our school</a:t>
            </a:r>
          </a:p>
          <a:p>
            <a:endParaRPr lang="en-GB" dirty="0"/>
          </a:p>
          <a:p>
            <a:r>
              <a:rPr lang="en-GB" dirty="0"/>
              <a:t>Ask the school- don’t google or listen to </a:t>
            </a:r>
            <a:r>
              <a:rPr lang="en-GB" dirty="0" err="1"/>
              <a:t>facebook</a:t>
            </a:r>
            <a:r>
              <a:rPr lang="en-GB" dirty="0"/>
              <a:t>!</a:t>
            </a:r>
          </a:p>
          <a:p>
            <a:endParaRPr lang="en-GB" dirty="0"/>
          </a:p>
        </p:txBody>
      </p:sp>
    </p:spTree>
    <p:extLst>
      <p:ext uri="{BB962C8B-B14F-4D97-AF65-F5344CB8AC3E}">
        <p14:creationId xmlns:p14="http://schemas.microsoft.com/office/powerpoint/2010/main" val="2621299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D240CD-97CD-432B-9AB1-7D6AE5F7EACB}"/>
              </a:ext>
            </a:extLst>
          </p:cNvPr>
          <p:cNvSpPr>
            <a:spLocks noGrp="1"/>
          </p:cNvSpPr>
          <p:nvPr>
            <p:ph type="title"/>
          </p:nvPr>
        </p:nvSpPr>
        <p:spPr/>
        <p:txBody>
          <a:bodyPr/>
          <a:lstStyle/>
          <a:p>
            <a:r>
              <a:rPr lang="en-GB" dirty="0"/>
              <a:t>Concerns</a:t>
            </a:r>
          </a:p>
        </p:txBody>
      </p:sp>
      <p:sp>
        <p:nvSpPr>
          <p:cNvPr id="3" name="Content Placeholder 2">
            <a:extLst>
              <a:ext uri="{FF2B5EF4-FFF2-40B4-BE49-F238E27FC236}">
                <a16:creationId xmlns:a16="http://schemas.microsoft.com/office/drawing/2014/main" xmlns="" id="{0067F758-BAB4-4FF2-8F50-5CED95F30523}"/>
              </a:ext>
            </a:extLst>
          </p:cNvPr>
          <p:cNvSpPr>
            <a:spLocks noGrp="1"/>
          </p:cNvSpPr>
          <p:nvPr>
            <p:ph idx="1"/>
          </p:nvPr>
        </p:nvSpPr>
        <p:spPr/>
        <p:txBody>
          <a:bodyPr>
            <a:normAutofit fontScale="92500" lnSpcReduction="10000"/>
          </a:bodyPr>
          <a:lstStyle/>
          <a:p>
            <a:r>
              <a:rPr lang="en-GB" i="1" dirty="0"/>
              <a:t>Our school is proud to be a Community School in its true sense. During their time here your child will not only have access to good teaching and learning but will also work alongside staff and pupils who demonstrate a strong community ethos. This means that every child will be expected to show good manners, kindness and a respect for those from different faiths and family backgrounds. As we are a community school, we follow all aspects of the National Curriculum, which we expect all of our children to take part in. </a:t>
            </a:r>
          </a:p>
          <a:p>
            <a:pPr marL="0" indent="0">
              <a:buNone/>
            </a:pPr>
            <a:endParaRPr lang="en-GB" dirty="0"/>
          </a:p>
          <a:p>
            <a:r>
              <a:rPr lang="en-GB" dirty="0"/>
              <a:t>Addressed to the Head teacher- in writing.</a:t>
            </a:r>
          </a:p>
          <a:p>
            <a:r>
              <a:rPr lang="en-GB" dirty="0"/>
              <a:t>Refer to </a:t>
            </a:r>
            <a:r>
              <a:rPr lang="en-GB" dirty="0" err="1"/>
              <a:t>Dfee</a:t>
            </a:r>
            <a:r>
              <a:rPr lang="en-GB" dirty="0"/>
              <a:t> handout.</a:t>
            </a:r>
          </a:p>
        </p:txBody>
      </p:sp>
    </p:spTree>
    <p:extLst>
      <p:ext uri="{BB962C8B-B14F-4D97-AF65-F5344CB8AC3E}">
        <p14:creationId xmlns:p14="http://schemas.microsoft.com/office/powerpoint/2010/main" val="90881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2FED25-FC84-43AB-A39B-9E19419DCB07}"/>
              </a:ext>
            </a:extLst>
          </p:cNvPr>
          <p:cNvSpPr>
            <a:spLocks noGrp="1"/>
          </p:cNvSpPr>
          <p:nvPr>
            <p:ph type="title"/>
          </p:nvPr>
        </p:nvSpPr>
        <p:spPr/>
        <p:txBody>
          <a:bodyPr/>
          <a:lstStyle/>
          <a:p>
            <a:r>
              <a:rPr lang="en-GB" dirty="0"/>
              <a:t>Research</a:t>
            </a:r>
          </a:p>
        </p:txBody>
      </p:sp>
      <p:sp>
        <p:nvSpPr>
          <p:cNvPr id="3" name="Content Placeholder 2">
            <a:extLst>
              <a:ext uri="{FF2B5EF4-FFF2-40B4-BE49-F238E27FC236}">
                <a16:creationId xmlns:a16="http://schemas.microsoft.com/office/drawing/2014/main" xmlns="" id="{5ABE461B-0092-4036-91EA-E006397C9A0C}"/>
              </a:ext>
            </a:extLst>
          </p:cNvPr>
          <p:cNvSpPr>
            <a:spLocks noGrp="1"/>
          </p:cNvSpPr>
          <p:nvPr>
            <p:ph idx="1"/>
          </p:nvPr>
        </p:nvSpPr>
        <p:spPr/>
        <p:txBody>
          <a:bodyPr/>
          <a:lstStyle/>
          <a:p>
            <a:r>
              <a:rPr lang="en-GB" dirty="0"/>
              <a:t>Last large scale survey 2018- suggests that:</a:t>
            </a:r>
          </a:p>
          <a:p>
            <a:endParaRPr lang="en-GB" dirty="0"/>
          </a:p>
          <a:p>
            <a:pPr marL="0" indent="0">
              <a:buNone/>
            </a:pPr>
            <a:r>
              <a:rPr lang="en-GB" dirty="0"/>
              <a:t>- Young people who have RSE in school are </a:t>
            </a:r>
            <a:r>
              <a:rPr lang="en-GB" b="1" dirty="0"/>
              <a:t>less </a:t>
            </a:r>
            <a:r>
              <a:rPr lang="en-GB" dirty="0"/>
              <a:t>likely to take sexual risks.</a:t>
            </a:r>
          </a:p>
          <a:p>
            <a:pPr marL="0" indent="0">
              <a:buNone/>
            </a:pPr>
            <a:r>
              <a:rPr lang="en-GB" dirty="0"/>
              <a:t>- Vast majority of pupils said they found it useful</a:t>
            </a:r>
          </a:p>
          <a:p>
            <a:pPr marL="0" indent="0">
              <a:buNone/>
            </a:pPr>
            <a:r>
              <a:rPr lang="en-GB" dirty="0"/>
              <a:t>- There is a strong suggestion that there is a link between good PHSE and pupil well being.</a:t>
            </a:r>
          </a:p>
        </p:txBody>
      </p:sp>
    </p:spTree>
    <p:extLst>
      <p:ext uri="{BB962C8B-B14F-4D97-AF65-F5344CB8AC3E}">
        <p14:creationId xmlns:p14="http://schemas.microsoft.com/office/powerpoint/2010/main" val="2199618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25A22F-C5D8-4DA8-BB3B-C169BBA58A3E}"/>
              </a:ext>
            </a:extLst>
          </p:cNvPr>
          <p:cNvSpPr>
            <a:spLocks noGrp="1"/>
          </p:cNvSpPr>
          <p:nvPr>
            <p:ph type="title"/>
          </p:nvPr>
        </p:nvSpPr>
        <p:spPr/>
        <p:txBody>
          <a:bodyPr/>
          <a:lstStyle/>
          <a:p>
            <a:r>
              <a:rPr lang="en-GB" dirty="0"/>
              <a:t>At Its Core</a:t>
            </a:r>
          </a:p>
        </p:txBody>
      </p:sp>
      <p:sp>
        <p:nvSpPr>
          <p:cNvPr id="3" name="Content Placeholder 2">
            <a:extLst>
              <a:ext uri="{FF2B5EF4-FFF2-40B4-BE49-F238E27FC236}">
                <a16:creationId xmlns:a16="http://schemas.microsoft.com/office/drawing/2014/main" xmlns="" id="{B7FE1564-4B6D-422A-BFA8-B962DA724AB7}"/>
              </a:ext>
            </a:extLst>
          </p:cNvPr>
          <p:cNvSpPr>
            <a:spLocks noGrp="1"/>
          </p:cNvSpPr>
          <p:nvPr>
            <p:ph idx="1"/>
          </p:nvPr>
        </p:nvSpPr>
        <p:spPr>
          <a:xfrm>
            <a:off x="838200" y="1448554"/>
            <a:ext cx="10515600" cy="4728409"/>
          </a:xfrm>
        </p:spPr>
        <p:txBody>
          <a:bodyPr>
            <a:normAutofit fontScale="92500" lnSpcReduction="10000"/>
          </a:bodyPr>
          <a:lstStyle/>
          <a:p>
            <a:r>
              <a:rPr lang="en-GB" dirty="0"/>
              <a:t>Keep pupils safe</a:t>
            </a:r>
          </a:p>
          <a:p>
            <a:r>
              <a:rPr lang="en-GB" dirty="0"/>
              <a:t>Prepare pupils for adolescence</a:t>
            </a:r>
          </a:p>
          <a:p>
            <a:r>
              <a:rPr lang="en-GB" dirty="0"/>
              <a:t>Help them to understand and respect relationships in our community and in wider society</a:t>
            </a:r>
          </a:p>
          <a:p>
            <a:r>
              <a:rPr lang="en-GB" dirty="0"/>
              <a:t>Prepare them for the world of work / professional life.</a:t>
            </a:r>
          </a:p>
          <a:p>
            <a:endParaRPr lang="en-GB" dirty="0"/>
          </a:p>
          <a:p>
            <a:pPr marL="0" indent="0">
              <a:buNone/>
            </a:pPr>
            <a:r>
              <a:rPr lang="en-GB" b="1" dirty="0"/>
              <a:t>Regardless of anyone’s beliefs about right and wrong, PHSE should reinforce our shared common values</a:t>
            </a:r>
          </a:p>
          <a:p>
            <a:r>
              <a:rPr lang="en-GB" b="1" dirty="0"/>
              <a:t>1. Respect for each other</a:t>
            </a:r>
          </a:p>
          <a:p>
            <a:r>
              <a:rPr lang="en-GB" b="1" dirty="0"/>
              <a:t>2. Kindness in the way we treat others</a:t>
            </a:r>
          </a:p>
          <a:p>
            <a:r>
              <a:rPr lang="en-GB" b="1" dirty="0"/>
              <a:t>3. Living peacefully together.</a:t>
            </a:r>
          </a:p>
        </p:txBody>
      </p:sp>
    </p:spTree>
    <p:extLst>
      <p:ext uri="{BB962C8B-B14F-4D97-AF65-F5344CB8AC3E}">
        <p14:creationId xmlns:p14="http://schemas.microsoft.com/office/powerpoint/2010/main" val="933799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2459</TotalTime>
  <Words>1590</Words>
  <Application>Microsoft Office PowerPoint</Application>
  <PresentationFormat>Widescreen</PresentationFormat>
  <Paragraphs>232</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Comic Sans MS</vt:lpstr>
      <vt:lpstr>Courier New</vt:lpstr>
      <vt:lpstr>Lato</vt:lpstr>
      <vt:lpstr>Lato Light</vt:lpstr>
      <vt:lpstr>Times New Roman</vt:lpstr>
      <vt:lpstr>Office Theme</vt:lpstr>
      <vt:lpstr>Kingsley Primary Parents PSHE Meetings</vt:lpstr>
      <vt:lpstr>PSHE Education</vt:lpstr>
      <vt:lpstr>How Have We Designed This In Kingsley?</vt:lpstr>
      <vt:lpstr>Overview of PSHE (Follows PSHE Association Guidance)</vt:lpstr>
      <vt:lpstr>PSHE or Science?</vt:lpstr>
      <vt:lpstr>Sex Education</vt:lpstr>
      <vt:lpstr>Science Overview In Primary School</vt:lpstr>
      <vt:lpstr>Secondary School Science</vt:lpstr>
      <vt:lpstr>PowerPoint Presentation</vt:lpstr>
      <vt:lpstr>PowerPoint Presentation</vt:lpstr>
      <vt:lpstr>PowerPoint Presentation</vt:lpstr>
      <vt:lpstr>PowerPoint Presentation</vt:lpstr>
      <vt:lpstr>Topic: Relationships (Ourselves and others; similarities and differences; individuality; our bodies)  Question: What is the same and different about us?  </vt:lpstr>
      <vt:lpstr>PowerPoint Presentation</vt:lpstr>
      <vt:lpstr>PowerPoint Presentation</vt:lpstr>
      <vt:lpstr>www.kingsley.liverpool.sch.uk</vt:lpstr>
      <vt:lpstr>Curriculum content</vt:lpstr>
      <vt:lpstr>PHSE Is A lesson like No Other</vt:lpstr>
      <vt:lpstr>How Its Taught</vt:lpstr>
      <vt:lpstr>Lessons</vt:lpstr>
      <vt:lpstr>Question Box</vt:lpstr>
      <vt:lpstr>Frequently Asked Questions/ Themes ….</vt:lpstr>
      <vt:lpstr>Concerns</vt:lpstr>
      <vt:lpstr>Research</vt:lpstr>
      <vt:lpstr>At Its Core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Kingsley Primary Parents PHSE Meetings</dc:title>
  <dc:creator>Kingsley HT</dc:creator>
  <cp:lastModifiedBy>kt19</cp:lastModifiedBy>
  <cp:revision>33</cp:revision>
  <dcterms:created xsi:type="dcterms:W3CDTF">2022-02-14T11:34:24Z</dcterms:created>
  <dcterms:modified xsi:type="dcterms:W3CDTF">2022-09-23T11:15:50Z</dcterms:modified>
</cp:coreProperties>
</file>