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30" d="100"/>
          <a:sy n="130" d="100"/>
        </p:scale>
        <p:origin x="-264" y="-18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369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515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668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58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56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263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086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71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326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212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7F01-98CF-40C1-ADF7-74C6521951E6}" type="datetimeFigureOut">
              <a:rPr lang="en-GB" smtClean="0"/>
              <a:t>08/12/2022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B9A9D-2827-47A6-8FE4-F2A380A0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322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457" y="80055"/>
            <a:ext cx="539932" cy="53993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779493"/>
              </p:ext>
            </p:extLst>
          </p:nvPr>
        </p:nvGraphicFramePr>
        <p:xfrm>
          <a:off x="531226" y="618309"/>
          <a:ext cx="8993756" cy="615503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61967">
                  <a:extLst>
                    <a:ext uri="{9D8B030D-6E8A-4147-A177-3AD203B41FA5}">
                      <a16:colId xmlns:a16="http://schemas.microsoft.com/office/drawing/2014/main" val="3589180110"/>
                    </a:ext>
                  </a:extLst>
                </a:gridCol>
                <a:gridCol w="2249006">
                  <a:extLst>
                    <a:ext uri="{9D8B030D-6E8A-4147-A177-3AD203B41FA5}">
                      <a16:colId xmlns:a16="http://schemas.microsoft.com/office/drawing/2014/main" val="2058015451"/>
                    </a:ext>
                  </a:extLst>
                </a:gridCol>
                <a:gridCol w="2167997">
                  <a:extLst>
                    <a:ext uri="{9D8B030D-6E8A-4147-A177-3AD203B41FA5}">
                      <a16:colId xmlns:a16="http://schemas.microsoft.com/office/drawing/2014/main" val="2261032651"/>
                    </a:ext>
                  </a:extLst>
                </a:gridCol>
                <a:gridCol w="2007677">
                  <a:extLst>
                    <a:ext uri="{9D8B030D-6E8A-4147-A177-3AD203B41FA5}">
                      <a16:colId xmlns:a16="http://schemas.microsoft.com/office/drawing/2014/main" val="3652851757"/>
                    </a:ext>
                  </a:extLst>
                </a:gridCol>
                <a:gridCol w="2007109">
                  <a:extLst>
                    <a:ext uri="{9D8B030D-6E8A-4147-A177-3AD203B41FA5}">
                      <a16:colId xmlns:a16="http://schemas.microsoft.com/office/drawing/2014/main" val="2511305460"/>
                    </a:ext>
                  </a:extLst>
                </a:gridCol>
              </a:tblGrid>
              <a:tr h="4766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Year 3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>
                          <a:effectLst/>
                          <a:latin typeface="NTFPreCursivef" panose="03000400000000000000" pitchFamily="66" charset="0"/>
                        </a:rPr>
                        <a:t>Year 4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Year 5 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Year </a:t>
                      </a:r>
                      <a:r>
                        <a:rPr lang="en-GB" sz="900" u="sng" dirty="0" smtClean="0">
                          <a:effectLst/>
                          <a:latin typeface="NTFPreCursivef" panose="03000400000000000000" pitchFamily="66" charset="0"/>
                        </a:rPr>
                        <a:t>6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755824478"/>
                  </a:ext>
                </a:extLst>
              </a:tr>
              <a:tr h="10543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Autumn 1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Self, family and friends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Name, age, feelings, where you live [rehearsed answers]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Numbers 1 – 10 (in and out of sequence, add)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Body parts with definite article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Colours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Descriptions of hair and eyes in first person (word order + adjectival agreement)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Big green monster story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Brothers and sisters in sentence ‘I have…’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39 (add/subtract, odds/evens, double/halve)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Further body parts body parts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Illness- sentences to say where pain is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More family members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Giant Turnip story [performance: sentences increasing in length throughout]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60 (all calculations)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Family (with possessive adjective)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jobs- (gender agreement)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complex sentences in third person describing family and self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More feelings (hot/cold/thirsty </a:t>
                      </a:r>
                      <a:r>
                        <a:rPr lang="en-GB" sz="900" dirty="0" err="1">
                          <a:effectLst/>
                          <a:latin typeface="NTFPreCursivef" panose="03000400000000000000" pitchFamily="66" charset="0"/>
                        </a:rPr>
                        <a:t>etc</a:t>
                      </a: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At the doctors (dialogue)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Recall </a:t>
                      </a:r>
                      <a:r>
                        <a:rPr lang="en-GB" sz="900" dirty="0" smtClean="0">
                          <a:effectLst/>
                          <a:latin typeface="NTFPreCursivef" panose="03000400000000000000" pitchFamily="66" charset="0"/>
                        </a:rPr>
                        <a:t>1-100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2585993724"/>
                  </a:ext>
                </a:extLst>
              </a:tr>
              <a:tr h="9037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Autumn 2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School life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Objects in pencil case with indefinite article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Classroom instructions [basic]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Numbers 1 – 20 (in and out of sequence, number bonds to 20)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Further colours including written words– linked to Christmas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School subjects (genders/definite article) + simple opinions (sentences)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Time </a:t>
                      </a:r>
                      <a:r>
                        <a:rPr lang="en-GB" sz="900" dirty="0">
                          <a:effectLst/>
                          <a:latin typeface="Mongolian Baiti" panose="03000500000000000000" pitchFamily="66" charset="0"/>
                          <a:cs typeface="Mongolian Baiti" panose="03000500000000000000" pitchFamily="66" charset="0"/>
                        </a:rPr>
                        <a:t>– on hr + ½ past</a:t>
                      </a:r>
                      <a:endParaRPr lang="en-GB" sz="1050" dirty="0">
                        <a:effectLst/>
                        <a:latin typeface="Mongolian Baiti" panose="03000500000000000000" pitchFamily="66" charset="0"/>
                        <a:cs typeface="Mongolian Baiti" panose="030005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– 20 Understanding of and writing words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Alphabet linked to Christmas (link sounds and spellings)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Clothes (uniform) + adjectival agreement of colours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Get dressed Robert story 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Time </a:t>
                      </a:r>
                      <a:r>
                        <a:rPr lang="en-GB" sz="900" dirty="0">
                          <a:effectLst/>
                          <a:latin typeface="Mongolian Baiti" panose="03000500000000000000" pitchFamily="66" charset="0"/>
                          <a:cs typeface="Mongolian Baiti" panose="03000500000000000000" pitchFamily="66" charset="0"/>
                        </a:rPr>
                        <a:t>- ¼ past and ¼ to</a:t>
                      </a:r>
                      <a:endParaRPr lang="en-GB" sz="1050" dirty="0">
                        <a:effectLst/>
                        <a:latin typeface="Mongolian Baiti" panose="03000500000000000000" pitchFamily="66" charset="0"/>
                        <a:cs typeface="Mongolian Baiti" panose="030005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– 60 odds/evens, counting in 2s/5s/10s. 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Clothing linked to Christmas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Time (all) + school routine –complex sentences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Justifications for opinions on school subjects (because)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Recall 1-100 (R/W 1 – 20 + x10 – 100)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Christmas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1823261356"/>
                  </a:ext>
                </a:extLst>
              </a:tr>
              <a:tr h="753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Spring 1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The world around us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Days and months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10 (R/W)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1 - 31 [odd and even]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Birthdays [saying own and others']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Weather sentences (phrases)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Sentences linking weather with months + seasons (simple prepositions)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Modes of Transport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How you travel to places and why [complex sentences] 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Use of the negative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NTFPreCursivef" panose="03000400000000000000" pitchFamily="66" charset="0"/>
                        </a:rPr>
                        <a:t>Multiples of 10 </a:t>
                      </a: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to 100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Places in town and describing locality.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Directions –understanding and giving directions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Round numbers up to 1,000,000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1,000 (R/W)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1797559047"/>
                  </a:ext>
                </a:extLst>
              </a:tr>
              <a:tr h="7949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Spring 2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Animals and home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environment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Zoo Animals 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Descriptions [singular adjectival agreement]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Dear zoo story [join in with simple, repetitive sentences]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– 39 [count in 2s]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Animals and habitats (sentences saying where animals live using a preposition)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Gruffalo story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69 (Forwards/backwards, add/subtract)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Rooms in </a:t>
                      </a: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house </a:t>
                      </a:r>
                      <a:r>
                        <a:rPr lang="en-GB" sz="900" smtClean="0">
                          <a:effectLst/>
                          <a:latin typeface="NTFPreCursivef" panose="03000400000000000000" pitchFamily="66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+ bedroom furniture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Prepositions [longer sentences]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NTFPreCursivef" panose="03000400000000000000" pitchFamily="66" charset="0"/>
                        </a:rPr>
                        <a:t>multiples </a:t>
                      </a: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of 10 to 100 (R/W)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Haunted castle mystery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Character profiles and describing characters and and events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Embed prepositions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Counting x2, x3, x5, x10, fractions and decimals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165205931"/>
                  </a:ext>
                </a:extLst>
              </a:tr>
              <a:tr h="10543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>
                          <a:effectLst/>
                          <a:latin typeface="NTFPreCursivef" panose="03000400000000000000" pitchFamily="66" charset="0"/>
                        </a:rPr>
                        <a:t>Summer 1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Leisure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Sports 1 and opinions [simple sentences]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1 - 39 [random order/ backwards]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Sports 2 [longer sentences combining opinion, sport and justification)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Sentence stating favourite sport.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Verbs -  [I do/ I play]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'Sporty Sophie' story (simple sentence building)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Sentences combining sports and days/seasons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69 (odds/evens, double/halve)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Recap family members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Hobbies [incl. musical instruments] -[complex sentences]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– </a:t>
                      </a:r>
                      <a:r>
                        <a:rPr lang="en-GB" sz="900" dirty="0" smtClean="0">
                          <a:effectLst/>
                          <a:latin typeface="NTFPreCursivef" panose="03000400000000000000" pitchFamily="66" charset="0"/>
                        </a:rPr>
                        <a:t>100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Food and cafe (transition project)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Dialogue in café/restaurant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Mealtime routines 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Using euros/giving and understanding prices/calculating change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3931986945"/>
                  </a:ext>
                </a:extLst>
              </a:tr>
              <a:tr h="753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NTFPreCursivef" panose="03000400000000000000" pitchFamily="66" charset="0"/>
                        </a:rPr>
                        <a:t>Summer 2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strike="noStrike" dirty="0">
                          <a:effectLst/>
                          <a:latin typeface="NTFPreCursivef" panose="03000400000000000000" pitchFamily="66" charset="0"/>
                        </a:rPr>
                        <a:t> 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Summer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Jungle animals. Exotic Fruits + opinions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err="1">
                          <a:effectLst/>
                          <a:latin typeface="NTFPreCursivef" panose="03000400000000000000" pitchFamily="66" charset="0"/>
                        </a:rPr>
                        <a:t>Handa’s</a:t>
                      </a: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 surprise story [performance: simple, repetitive sentences]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– 39 [calculations, halving/ doubling]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Asking for picnic items.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Cold drinks [+milkshake flavours, sandwich fillings, ice cream flavours [prepositions]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Understanding and giving prices - euros</a:t>
                      </a:r>
                      <a:endParaRPr lang="en-GB" sz="105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FPreCursivef" panose="03000400000000000000" pitchFamily="66" charset="0"/>
                        </a:rPr>
                        <a:t>1 – 69 (all operations)</a:t>
                      </a:r>
                      <a:endParaRPr lang="en-GB" sz="105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Countries, flags (+ colours) and nationalities [ adjectival agreement]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Magic carpet story [independent reading of familiar opinion/ weather phrases]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1 – 100 in/out of sequence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Food and café continued (transition project)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Completion of written transition booklet for transfer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FPreCursivef" panose="03000400000000000000" pitchFamily="66" charset="0"/>
                        </a:rPr>
                        <a:t>Using euros/giving and understanding prices/calculating change.</a:t>
                      </a:r>
                      <a:endParaRPr lang="en-GB" sz="1050" dirty="0">
                        <a:effectLst/>
                        <a:latin typeface="NTFPreCursivef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10" marR="56010" marT="0" marB="0"/>
                </a:tc>
                <a:extLst>
                  <a:ext uri="{0D108BD9-81ED-4DB2-BD59-A6C34878D82A}">
                    <a16:rowId xmlns:a16="http://schemas.microsoft.com/office/drawing/2014/main" val="82062762"/>
                  </a:ext>
                </a:extLst>
              </a:tr>
            </a:tbl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74172" y="-2960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8" name="Picture 1" descr="School Improvement Liverpool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60" y="161109"/>
            <a:ext cx="1444625" cy="3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74172" y="205057"/>
            <a:ext cx="1115567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	</a:t>
            </a:r>
            <a:r>
              <a:rPr lang="en-GB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School Improvement Liverpool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625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1561</TotalTime>
  <Words>702</Words>
  <Application>Microsoft Office PowerPoint</Application>
  <PresentationFormat>Widescreen</PresentationFormat>
  <Paragraphs>118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Mongolian Baiti</vt:lpstr>
      <vt:lpstr>NTFPreCursivef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kt25</dc:creator>
  <cp:lastModifiedBy>kt25</cp:lastModifiedBy>
  <cp:revision>9</cp:revision>
  <dcterms:created xsi:type="dcterms:W3CDTF">2020-04-07T07:02:15Z</dcterms:created>
  <dcterms:modified xsi:type="dcterms:W3CDTF">2022-12-08T17:07:08Z</dcterms:modified>
</cp:coreProperties>
</file>