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notesMasterIdLst>
    <p:notesMasterId r:id="rId3"/>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6FBFE"/>
        </a:solidFill>
      </p:bgPr>
    </p:bg>
    <p:spTree>
      <p:nvGrpSpPr>
        <p:cNvPr id="1" name=""/>
        <p:cNvGrpSpPr/>
        <p:nvPr/>
      </p:nvGrpSpPr>
      <p:grpSpPr>
        <a:xfrm>
          <a:off x="0" y="0"/>
          <a:ext cx="0" cy="0"/>
          <a:chOff x="0" y="0"/>
          <a:chExt cx="0" cy="0"/>
        </a:xfrm>
      </p:grpSpPr>
      <p:sp>
        <p:nvSpPr>
          <p:cNvPr id="2" name="Shape 0"/>
          <p:cNvSpPr/>
          <p:nvPr/>
        </p:nvSpPr>
        <p:spPr>
          <a:xfrm>
            <a:off x="0" y="0"/>
            <a:ext cx="146304" cy="6858000"/>
          </a:xfrm>
          <a:prstGeom prst="rect">
            <a:avLst/>
          </a:prstGeom>
          <a:solidFill>
            <a:srgbClr val="139BC7"/>
          </a:solidFill>
          <a:ln w="12700">
            <a:solidFill>
              <a:srgbClr val="139BC7"/>
            </a:solidFill>
            <a:prstDash val="solid"/>
          </a:ln>
        </p:spPr>
      </p:sp>
      <p:sp>
        <p:nvSpPr>
          <p:cNvPr id="3" name="Text 1"/>
          <p:cNvSpPr/>
          <p:nvPr/>
        </p:nvSpPr>
        <p:spPr>
          <a:xfrm>
            <a:off x="502920" y="310896"/>
            <a:ext cx="8046720" cy="384048"/>
          </a:xfrm>
          <a:prstGeom prst="rect">
            <a:avLst/>
          </a:prstGeom>
          <a:noFill/>
          <a:ln/>
        </p:spPr>
        <p:txBody>
          <a:bodyPr wrap="square" lIns="0" tIns="0" rIns="0" bIns="0" rtlCol="0" anchor="ctr"/>
          <a:lstStyle/>
          <a:p>
            <a:pPr indent="0" marL="0">
              <a:buNone/>
            </a:pPr>
            <a:r>
              <a:rPr lang="en-US" sz="2800" b="1" dirty="0">
                <a:solidFill>
                  <a:srgbClr val="10384F"/>
                </a:solidFill>
                <a:latin typeface="Aptos Display" pitchFamily="34" charset="0"/>
                <a:ea typeface="Aptos Display" pitchFamily="34" charset="-122"/>
                <a:cs typeface="Aptos Display" pitchFamily="34" charset="-120"/>
              </a:rPr>
              <a:t>KS2 Swimming and Water Safety</a:t>
            </a:r>
            <a:endParaRPr lang="en-US" sz="2800" dirty="0"/>
          </a:p>
        </p:txBody>
      </p:sp>
      <p:sp>
        <p:nvSpPr>
          <p:cNvPr id="4" name="Text 2"/>
          <p:cNvSpPr/>
          <p:nvPr/>
        </p:nvSpPr>
        <p:spPr>
          <a:xfrm>
            <a:off x="521208" y="749808"/>
            <a:ext cx="6217920" cy="256032"/>
          </a:xfrm>
          <a:prstGeom prst="rect">
            <a:avLst/>
          </a:prstGeom>
          <a:noFill/>
          <a:ln/>
        </p:spPr>
        <p:txBody>
          <a:bodyPr wrap="square" lIns="0" tIns="0" rIns="0" bIns="0" rtlCol="0" anchor="ctr"/>
          <a:lstStyle/>
          <a:p>
            <a:pPr indent="0" marL="0">
              <a:buNone/>
            </a:pPr>
            <a:r>
              <a:rPr lang="en-US" sz="1350" dirty="0">
                <a:solidFill>
                  <a:srgbClr val="386A80"/>
                </a:solidFill>
                <a:latin typeface="Aptos" pitchFamily="34" charset="0"/>
                <a:ea typeface="Aptos" pitchFamily="34" charset="-122"/>
                <a:cs typeface="Aptos" pitchFamily="34" charset="-120"/>
              </a:rPr>
              <a:t>Meeting National Curriculum Requirements</a:t>
            </a:r>
            <a:endParaRPr lang="en-US" sz="1350" dirty="0"/>
          </a:p>
        </p:txBody>
      </p:sp>
      <p:sp>
        <p:nvSpPr>
          <p:cNvPr id="5" name="Text 3"/>
          <p:cNvSpPr/>
          <p:nvPr/>
        </p:nvSpPr>
        <p:spPr>
          <a:xfrm>
            <a:off x="9921240" y="466344"/>
            <a:ext cx="1691640" cy="237744"/>
          </a:xfrm>
          <a:prstGeom prst="rect">
            <a:avLst/>
          </a:prstGeom>
          <a:noFill/>
          <a:ln/>
        </p:spPr>
        <p:txBody>
          <a:bodyPr wrap="square" lIns="0" tIns="0" rIns="0" bIns="0" rtlCol="0" anchor="ctr"/>
          <a:lstStyle/>
          <a:p>
            <a:pPr algn="r" indent="0" marL="0">
              <a:buNone/>
            </a:pPr>
            <a:r>
              <a:rPr lang="en-US" sz="1150" b="1" dirty="0">
                <a:solidFill>
                  <a:srgbClr val="0D6A88"/>
                </a:solidFill>
                <a:latin typeface="Aptos" pitchFamily="34" charset="0"/>
                <a:ea typeface="Aptos" pitchFamily="34" charset="-122"/>
                <a:cs typeface="Aptos" pitchFamily="34" charset="-120"/>
              </a:rPr>
              <a:t>Year 6 leavers</a:t>
            </a:r>
            <a:endParaRPr lang="en-US" sz="1150" dirty="0"/>
          </a:p>
        </p:txBody>
      </p:sp>
      <p:sp>
        <p:nvSpPr>
          <p:cNvPr id="6" name="Shape 4"/>
          <p:cNvSpPr/>
          <p:nvPr/>
        </p:nvSpPr>
        <p:spPr>
          <a:xfrm>
            <a:off x="502920" y="1051560"/>
            <a:ext cx="11155680" cy="0"/>
          </a:xfrm>
          <a:prstGeom prst="line">
            <a:avLst/>
          </a:prstGeom>
          <a:noFill/>
          <a:ln w="17780">
            <a:solidFill>
              <a:srgbClr val="A6D9EA"/>
            </a:solidFill>
            <a:prstDash val="solid"/>
          </a:ln>
        </p:spPr>
      </p:sp>
      <p:sp>
        <p:nvSpPr>
          <p:cNvPr id="7" name="Shape 5"/>
          <p:cNvSpPr/>
          <p:nvPr/>
        </p:nvSpPr>
        <p:spPr>
          <a:xfrm>
            <a:off x="502920" y="1261872"/>
            <a:ext cx="6446520" cy="502920"/>
          </a:xfrm>
          <a:prstGeom prst="rect">
            <a:avLst/>
          </a:prstGeom>
          <a:solidFill>
            <a:srgbClr val="0A6F91"/>
          </a:solidFill>
          <a:ln w="8890">
            <a:solidFill>
              <a:srgbClr val="90B7C8"/>
            </a:solidFill>
            <a:prstDash val="solid"/>
          </a:ln>
        </p:spPr>
      </p:sp>
      <p:sp>
        <p:nvSpPr>
          <p:cNvPr id="8" name="Text 6"/>
          <p:cNvSpPr/>
          <p:nvPr/>
        </p:nvSpPr>
        <p:spPr>
          <a:xfrm>
            <a:off x="612648" y="1325880"/>
            <a:ext cx="6227064" cy="374904"/>
          </a:xfrm>
          <a:prstGeom prst="rect">
            <a:avLst/>
          </a:prstGeom>
          <a:noFill/>
          <a:ln/>
        </p:spPr>
        <p:txBody>
          <a:bodyPr wrap="square" lIns="254" tIns="254" rIns="254" bIns="254" rtlCol="0" anchor="ctr">
            <a:normAutofit/>
          </a:bodyPr>
          <a:lstStyle/>
          <a:p>
            <a:pPr algn="l" indent="0" marL="0">
              <a:buNone/>
            </a:pPr>
            <a:r>
              <a:rPr lang="en-US" sz="1160" b="1" dirty="0">
                <a:solidFill>
                  <a:srgbClr val="FFFFFF"/>
                </a:solidFill>
                <a:latin typeface="Aptos" pitchFamily="34" charset="0"/>
                <a:ea typeface="Aptos" pitchFamily="34" charset="-122"/>
                <a:cs typeface="Aptos" pitchFamily="34" charset="-120"/>
              </a:rPr>
              <a:t>National Curriculum requirement / question</a:t>
            </a:r>
            <a:endParaRPr lang="en-US" sz="1160" dirty="0"/>
          </a:p>
        </p:txBody>
      </p:sp>
      <p:sp>
        <p:nvSpPr>
          <p:cNvPr id="9" name="Shape 7"/>
          <p:cNvSpPr/>
          <p:nvPr/>
        </p:nvSpPr>
        <p:spPr>
          <a:xfrm>
            <a:off x="6949440" y="1261872"/>
            <a:ext cx="1572768" cy="502920"/>
          </a:xfrm>
          <a:prstGeom prst="rect">
            <a:avLst/>
          </a:prstGeom>
          <a:solidFill>
            <a:srgbClr val="0A6F91"/>
          </a:solidFill>
          <a:ln w="8890">
            <a:solidFill>
              <a:srgbClr val="90B7C8"/>
            </a:solidFill>
            <a:prstDash val="solid"/>
          </a:ln>
        </p:spPr>
      </p:sp>
      <p:sp>
        <p:nvSpPr>
          <p:cNvPr id="10" name="Text 8"/>
          <p:cNvSpPr/>
          <p:nvPr/>
        </p:nvSpPr>
        <p:spPr>
          <a:xfrm>
            <a:off x="7059168" y="1325880"/>
            <a:ext cx="1353312" cy="374904"/>
          </a:xfrm>
          <a:prstGeom prst="rect">
            <a:avLst/>
          </a:prstGeom>
          <a:noFill/>
          <a:ln/>
        </p:spPr>
        <p:txBody>
          <a:bodyPr wrap="square" lIns="254" tIns="254" rIns="254" bIns="254" rtlCol="0" anchor="ctr">
            <a:normAutofit/>
          </a:bodyPr>
          <a:lstStyle/>
          <a:p>
            <a:pPr algn="l" indent="0" marL="0">
              <a:buNone/>
            </a:pPr>
            <a:r>
              <a:rPr lang="en-US" sz="1160" b="1" dirty="0">
                <a:solidFill>
                  <a:srgbClr val="FFFFFF"/>
                </a:solidFill>
                <a:latin typeface="Aptos" pitchFamily="34" charset="0"/>
                <a:ea typeface="Aptos" pitchFamily="34" charset="-122"/>
                <a:cs typeface="Aptos" pitchFamily="34" charset="-120"/>
              </a:rPr>
              <a:t>Outcome</a:t>
            </a:r>
            <a:endParaRPr lang="en-US" sz="1160" dirty="0"/>
          </a:p>
        </p:txBody>
      </p:sp>
      <p:sp>
        <p:nvSpPr>
          <p:cNvPr id="11" name="Shape 9"/>
          <p:cNvSpPr/>
          <p:nvPr/>
        </p:nvSpPr>
        <p:spPr>
          <a:xfrm>
            <a:off x="8522208" y="1261872"/>
            <a:ext cx="3136392" cy="502920"/>
          </a:xfrm>
          <a:prstGeom prst="rect">
            <a:avLst/>
          </a:prstGeom>
          <a:solidFill>
            <a:srgbClr val="0A6F91"/>
          </a:solidFill>
          <a:ln w="8890">
            <a:solidFill>
              <a:srgbClr val="90B7C8"/>
            </a:solidFill>
            <a:prstDash val="solid"/>
          </a:ln>
        </p:spPr>
      </p:sp>
      <p:sp>
        <p:nvSpPr>
          <p:cNvPr id="12" name="Text 10"/>
          <p:cNvSpPr/>
          <p:nvPr/>
        </p:nvSpPr>
        <p:spPr>
          <a:xfrm>
            <a:off x="8631936" y="1325880"/>
            <a:ext cx="2916936" cy="374904"/>
          </a:xfrm>
          <a:prstGeom prst="rect">
            <a:avLst/>
          </a:prstGeom>
          <a:noFill/>
          <a:ln/>
        </p:spPr>
        <p:txBody>
          <a:bodyPr wrap="square" lIns="254" tIns="254" rIns="254" bIns="254" rtlCol="0" anchor="ctr">
            <a:normAutofit/>
          </a:bodyPr>
          <a:lstStyle/>
          <a:p>
            <a:pPr algn="l" indent="0" marL="0">
              <a:buNone/>
            </a:pPr>
            <a:r>
              <a:rPr lang="en-US" sz="1160" b="1" dirty="0">
                <a:solidFill>
                  <a:srgbClr val="FFFFFF"/>
                </a:solidFill>
                <a:latin typeface="Aptos" pitchFamily="34" charset="0"/>
                <a:ea typeface="Aptos" pitchFamily="34" charset="-122"/>
                <a:cs typeface="Aptos" pitchFamily="34" charset="-120"/>
              </a:rPr>
              <a:t>Evidence / notes</a:t>
            </a:r>
            <a:endParaRPr lang="en-US" sz="1160" dirty="0"/>
          </a:p>
        </p:txBody>
      </p:sp>
      <p:sp>
        <p:nvSpPr>
          <p:cNvPr id="13" name="Shape 11"/>
          <p:cNvSpPr/>
          <p:nvPr/>
        </p:nvSpPr>
        <p:spPr>
          <a:xfrm>
            <a:off x="502920" y="1764792"/>
            <a:ext cx="6446520" cy="1005840"/>
          </a:xfrm>
          <a:prstGeom prst="rect">
            <a:avLst/>
          </a:prstGeom>
          <a:solidFill>
            <a:srgbClr val="FFFFFF"/>
          </a:solidFill>
          <a:ln w="8890">
            <a:solidFill>
              <a:srgbClr val="90B7C8"/>
            </a:solidFill>
            <a:prstDash val="solid"/>
          </a:ln>
        </p:spPr>
      </p:sp>
      <p:sp>
        <p:nvSpPr>
          <p:cNvPr id="14" name="Text 12"/>
          <p:cNvSpPr/>
          <p:nvPr/>
        </p:nvSpPr>
        <p:spPr>
          <a:xfrm>
            <a:off x="612648" y="1828800"/>
            <a:ext cx="6227064" cy="877824"/>
          </a:xfrm>
          <a:prstGeom prst="rect">
            <a:avLst/>
          </a:prstGeom>
          <a:noFill/>
          <a:ln/>
        </p:spPr>
        <p:txBody>
          <a:bodyPr wrap="square" lIns="254" tIns="254" rIns="254" bIns="254" rtlCol="0" anchor="ctr">
            <a:normAutofit/>
          </a:bodyPr>
          <a:lstStyle/>
          <a:p>
            <a:pPr algn="l" indent="0" marL="0">
              <a:buNone/>
            </a:pPr>
            <a:r>
              <a:rPr lang="en-US" sz="1035" dirty="0">
                <a:solidFill>
                  <a:srgbClr val="14374A"/>
                </a:solidFill>
                <a:latin typeface="Aptos" pitchFamily="34" charset="0"/>
                <a:ea typeface="Aptos" pitchFamily="34" charset="-122"/>
                <a:cs typeface="Aptos" pitchFamily="34" charset="-120"/>
              </a:rPr>
              <a:t>What percentage of Year 6 pupils could swim competently, confidently and proficiently over a distance of at least 25 metres when they left primary school at the end of last academic year?</a:t>
            </a:r>
            <a:endParaRPr lang="en-US" sz="1035" dirty="0"/>
          </a:p>
        </p:txBody>
      </p:sp>
      <p:sp>
        <p:nvSpPr>
          <p:cNvPr id="15" name="Shape 13"/>
          <p:cNvSpPr/>
          <p:nvPr/>
        </p:nvSpPr>
        <p:spPr>
          <a:xfrm>
            <a:off x="6949440" y="1764792"/>
            <a:ext cx="1572768" cy="1005840"/>
          </a:xfrm>
          <a:prstGeom prst="rect">
            <a:avLst/>
          </a:prstGeom>
          <a:solidFill>
            <a:srgbClr val="FFFFFF"/>
          </a:solidFill>
          <a:ln w="8890">
            <a:solidFill>
              <a:srgbClr val="90B7C8"/>
            </a:solidFill>
            <a:prstDash val="solid"/>
          </a:ln>
        </p:spPr>
      </p:sp>
      <p:sp>
        <p:nvSpPr>
          <p:cNvPr id="16" name="Text 14"/>
          <p:cNvSpPr/>
          <p:nvPr/>
        </p:nvSpPr>
        <p:spPr>
          <a:xfrm>
            <a:off x="7059168" y="1828800"/>
            <a:ext cx="1353312" cy="877824"/>
          </a:xfrm>
          <a:prstGeom prst="rect">
            <a:avLst/>
          </a:prstGeom>
          <a:noFill/>
          <a:ln/>
        </p:spPr>
        <p:txBody>
          <a:bodyPr wrap="square" lIns="254" tIns="254" rIns="254" bIns="254" rtlCol="0" anchor="ctr">
            <a:normAutofit/>
          </a:bodyPr>
          <a:lstStyle/>
          <a:p>
            <a:pPr algn="ctr" indent="0" marL="0">
              <a:buNone/>
            </a:pPr>
            <a:r>
              <a:rPr lang="en-US" sz="1600" b="1" dirty="0">
                <a:solidFill>
                  <a:srgbClr val="0D6A88"/>
                </a:solidFill>
                <a:latin typeface="Aptos" pitchFamily="34" charset="0"/>
                <a:ea typeface="Aptos" pitchFamily="34" charset="-122"/>
                <a:cs typeface="Aptos" pitchFamily="34" charset="-120"/>
              </a:rPr>
              <a:t>65.0%</a:t>
            </a:r>
            <a:endParaRPr lang="en-US" sz="1600" dirty="0"/>
          </a:p>
          <a:p>
            <a:pPr algn="ctr" indent="0" marL="0">
              <a:buNone/>
            </a:pPr>
            <a:r>
              <a:rPr lang="en-US" sz="1600" b="1" dirty="0">
                <a:solidFill>
                  <a:srgbClr val="0D6A88"/>
                </a:solidFill>
                <a:latin typeface="Aptos" pitchFamily="34" charset="0"/>
                <a:ea typeface="Aptos" pitchFamily="34" charset="-122"/>
                <a:cs typeface="Aptos" pitchFamily="34" charset="-120"/>
              </a:rPr>
              <a:t>(slight increase)</a:t>
            </a:r>
            <a:endParaRPr lang="en-US" sz="1600" dirty="0"/>
          </a:p>
        </p:txBody>
      </p:sp>
      <p:sp>
        <p:nvSpPr>
          <p:cNvPr id="17" name="Shape 15"/>
          <p:cNvSpPr/>
          <p:nvPr/>
        </p:nvSpPr>
        <p:spPr>
          <a:xfrm>
            <a:off x="8522208" y="1764792"/>
            <a:ext cx="3136392" cy="1005840"/>
          </a:xfrm>
          <a:prstGeom prst="rect">
            <a:avLst/>
          </a:prstGeom>
          <a:solidFill>
            <a:srgbClr val="FFFFFF"/>
          </a:solidFill>
          <a:ln w="8890">
            <a:solidFill>
              <a:srgbClr val="90B7C8"/>
            </a:solidFill>
            <a:prstDash val="solid"/>
          </a:ln>
        </p:spPr>
      </p:sp>
      <p:sp>
        <p:nvSpPr>
          <p:cNvPr id="18" name="Text 16"/>
          <p:cNvSpPr/>
          <p:nvPr/>
        </p:nvSpPr>
        <p:spPr>
          <a:xfrm>
            <a:off x="8631936" y="1828800"/>
            <a:ext cx="2916936" cy="877824"/>
          </a:xfrm>
          <a:prstGeom prst="rect">
            <a:avLst/>
          </a:prstGeom>
          <a:noFill/>
          <a:ln/>
        </p:spPr>
        <p:txBody>
          <a:bodyPr wrap="square" lIns="254" tIns="254" rIns="254" bIns="254" rtlCol="0" anchor="ctr">
            <a:normAutofit/>
          </a:bodyPr>
          <a:lstStyle/>
          <a:p>
            <a:pPr algn="l" indent="0" marL="0">
              <a:buNone/>
            </a:pPr>
            <a:r>
              <a:rPr lang="en-US" sz="1035" i="1" dirty="0">
                <a:solidFill>
                  <a:srgbClr val="14374A"/>
                </a:solidFill>
                <a:latin typeface="Aptos" pitchFamily="34" charset="0"/>
                <a:ea typeface="Aptos" pitchFamily="34" charset="-122"/>
                <a:cs typeface="Aptos" pitchFamily="34" charset="-120"/>
              </a:rPr>
              <a:t>Based on data from LSSP swimming teachers</a:t>
            </a:r>
            <a:endParaRPr lang="en-US" sz="1035" dirty="0"/>
          </a:p>
        </p:txBody>
      </p:sp>
      <p:sp>
        <p:nvSpPr>
          <p:cNvPr id="19" name="Shape 17"/>
          <p:cNvSpPr/>
          <p:nvPr/>
        </p:nvSpPr>
        <p:spPr>
          <a:xfrm>
            <a:off x="502920" y="2770632"/>
            <a:ext cx="6446520" cy="1005840"/>
          </a:xfrm>
          <a:prstGeom prst="rect">
            <a:avLst/>
          </a:prstGeom>
          <a:solidFill>
            <a:srgbClr val="EEF8FC"/>
          </a:solidFill>
          <a:ln w="8890">
            <a:solidFill>
              <a:srgbClr val="90B7C8"/>
            </a:solidFill>
            <a:prstDash val="solid"/>
          </a:ln>
        </p:spPr>
      </p:sp>
      <p:sp>
        <p:nvSpPr>
          <p:cNvPr id="20" name="Text 18"/>
          <p:cNvSpPr/>
          <p:nvPr/>
        </p:nvSpPr>
        <p:spPr>
          <a:xfrm>
            <a:off x="612648" y="2834640"/>
            <a:ext cx="6227064" cy="877824"/>
          </a:xfrm>
          <a:prstGeom prst="rect">
            <a:avLst/>
          </a:prstGeom>
          <a:noFill/>
          <a:ln/>
        </p:spPr>
        <p:txBody>
          <a:bodyPr wrap="square" lIns="254" tIns="254" rIns="254" bIns="254" rtlCol="0" anchor="ctr">
            <a:normAutofit/>
          </a:bodyPr>
          <a:lstStyle/>
          <a:p>
            <a:pPr algn="l" indent="0" marL="0">
              <a:buNone/>
            </a:pPr>
            <a:r>
              <a:rPr lang="en-US" sz="1035" dirty="0">
                <a:solidFill>
                  <a:srgbClr val="14374A"/>
                </a:solidFill>
                <a:latin typeface="Aptos" pitchFamily="34" charset="0"/>
                <a:ea typeface="Aptos" pitchFamily="34" charset="-122"/>
                <a:cs typeface="Aptos" pitchFamily="34" charset="-120"/>
              </a:rPr>
              <a:t>What percentage of Year 6 pupils could use a range of strokes effectively, for example front crawl, backstroke and breaststroke, when they left primary school at the end of last academic year?</a:t>
            </a:r>
            <a:endParaRPr lang="en-US" sz="1035" dirty="0"/>
          </a:p>
        </p:txBody>
      </p:sp>
      <p:sp>
        <p:nvSpPr>
          <p:cNvPr id="21" name="Shape 19"/>
          <p:cNvSpPr/>
          <p:nvPr/>
        </p:nvSpPr>
        <p:spPr>
          <a:xfrm>
            <a:off x="6949440" y="2770632"/>
            <a:ext cx="1572768" cy="1005840"/>
          </a:xfrm>
          <a:prstGeom prst="rect">
            <a:avLst/>
          </a:prstGeom>
          <a:solidFill>
            <a:srgbClr val="EEF8FC"/>
          </a:solidFill>
          <a:ln w="8890">
            <a:solidFill>
              <a:srgbClr val="90B7C8"/>
            </a:solidFill>
            <a:prstDash val="solid"/>
          </a:ln>
        </p:spPr>
      </p:sp>
      <p:sp>
        <p:nvSpPr>
          <p:cNvPr id="22" name="Text 20"/>
          <p:cNvSpPr/>
          <p:nvPr/>
        </p:nvSpPr>
        <p:spPr>
          <a:xfrm>
            <a:off x="7059168" y="2834640"/>
            <a:ext cx="1353312" cy="877824"/>
          </a:xfrm>
          <a:prstGeom prst="rect">
            <a:avLst/>
          </a:prstGeom>
          <a:noFill/>
          <a:ln/>
        </p:spPr>
        <p:txBody>
          <a:bodyPr wrap="square" lIns="254" tIns="254" rIns="254" bIns="254" rtlCol="0" anchor="ctr">
            <a:normAutofit/>
          </a:bodyPr>
          <a:lstStyle/>
          <a:p>
            <a:pPr algn="ctr" indent="0" marL="0">
              <a:buNone/>
            </a:pPr>
            <a:r>
              <a:rPr lang="en-US" sz="1600" b="1" dirty="0">
                <a:solidFill>
                  <a:srgbClr val="0D6A88"/>
                </a:solidFill>
                <a:latin typeface="Aptos" pitchFamily="34" charset="0"/>
                <a:ea typeface="Aptos" pitchFamily="34" charset="-122"/>
                <a:cs typeface="Aptos" pitchFamily="34" charset="-120"/>
              </a:rPr>
              <a:t>60%</a:t>
            </a:r>
            <a:endParaRPr lang="en-US" sz="1600" dirty="0"/>
          </a:p>
        </p:txBody>
      </p:sp>
      <p:sp>
        <p:nvSpPr>
          <p:cNvPr id="23" name="Shape 21"/>
          <p:cNvSpPr/>
          <p:nvPr/>
        </p:nvSpPr>
        <p:spPr>
          <a:xfrm>
            <a:off x="8522208" y="2770632"/>
            <a:ext cx="3136392" cy="1005840"/>
          </a:xfrm>
          <a:prstGeom prst="rect">
            <a:avLst/>
          </a:prstGeom>
          <a:solidFill>
            <a:srgbClr val="EEF8FC"/>
          </a:solidFill>
          <a:ln w="8890">
            <a:solidFill>
              <a:srgbClr val="90B7C8"/>
            </a:solidFill>
            <a:prstDash val="solid"/>
          </a:ln>
        </p:spPr>
      </p:sp>
      <p:sp>
        <p:nvSpPr>
          <p:cNvPr id="24" name="Text 22"/>
          <p:cNvSpPr/>
          <p:nvPr/>
        </p:nvSpPr>
        <p:spPr>
          <a:xfrm>
            <a:off x="8631936" y="2834640"/>
            <a:ext cx="2916936" cy="877824"/>
          </a:xfrm>
          <a:prstGeom prst="rect">
            <a:avLst/>
          </a:prstGeom>
          <a:noFill/>
          <a:ln/>
        </p:spPr>
        <p:txBody>
          <a:bodyPr wrap="square" lIns="254" tIns="254" rIns="254" bIns="254" rtlCol="0" anchor="ctr">
            <a:normAutofit/>
          </a:bodyPr>
          <a:lstStyle/>
          <a:p>
            <a:pPr algn="l" indent="0" marL="0">
              <a:buNone/>
            </a:pPr>
            <a:r>
              <a:rPr lang="en-US" sz="1035" i="1" dirty="0">
                <a:solidFill>
                  <a:srgbClr val="14374A"/>
                </a:solidFill>
                <a:latin typeface="Aptos" pitchFamily="34" charset="0"/>
                <a:ea typeface="Aptos" pitchFamily="34" charset="-122"/>
                <a:cs typeface="Aptos" pitchFamily="34" charset="-120"/>
              </a:rPr>
              <a:t>Based on data from LSSP swimming teachers</a:t>
            </a:r>
            <a:endParaRPr lang="en-US" sz="1035" dirty="0"/>
          </a:p>
        </p:txBody>
      </p:sp>
      <p:sp>
        <p:nvSpPr>
          <p:cNvPr id="25" name="Shape 23"/>
          <p:cNvSpPr/>
          <p:nvPr/>
        </p:nvSpPr>
        <p:spPr>
          <a:xfrm>
            <a:off x="502920" y="3776472"/>
            <a:ext cx="6446520" cy="950976"/>
          </a:xfrm>
          <a:prstGeom prst="rect">
            <a:avLst/>
          </a:prstGeom>
          <a:solidFill>
            <a:srgbClr val="FFFFFF"/>
          </a:solidFill>
          <a:ln w="8890">
            <a:solidFill>
              <a:srgbClr val="90B7C8"/>
            </a:solidFill>
            <a:prstDash val="solid"/>
          </a:ln>
        </p:spPr>
      </p:sp>
      <p:sp>
        <p:nvSpPr>
          <p:cNvPr id="26" name="Text 24"/>
          <p:cNvSpPr/>
          <p:nvPr/>
        </p:nvSpPr>
        <p:spPr>
          <a:xfrm>
            <a:off x="612648" y="3840480"/>
            <a:ext cx="6227064" cy="822960"/>
          </a:xfrm>
          <a:prstGeom prst="rect">
            <a:avLst/>
          </a:prstGeom>
          <a:noFill/>
          <a:ln/>
        </p:spPr>
        <p:txBody>
          <a:bodyPr wrap="square" lIns="254" tIns="254" rIns="254" bIns="254" rtlCol="0" anchor="ctr">
            <a:normAutofit/>
          </a:bodyPr>
          <a:lstStyle/>
          <a:p>
            <a:pPr algn="l" indent="0" marL="0">
              <a:buNone/>
            </a:pPr>
            <a:r>
              <a:rPr lang="en-US" sz="1035" dirty="0">
                <a:solidFill>
                  <a:srgbClr val="14374A"/>
                </a:solidFill>
                <a:latin typeface="Aptos" pitchFamily="34" charset="0"/>
                <a:ea typeface="Aptos" pitchFamily="34" charset="-122"/>
                <a:cs typeface="Aptos" pitchFamily="34" charset="-120"/>
              </a:rPr>
              <a:t>What percentage of Year 6 pupils could perform safe self-rescue in different water-based situations when they left primary school at the end of last academic year?</a:t>
            </a:r>
            <a:endParaRPr lang="en-US" sz="1035" dirty="0"/>
          </a:p>
        </p:txBody>
      </p:sp>
      <p:sp>
        <p:nvSpPr>
          <p:cNvPr id="27" name="Shape 25"/>
          <p:cNvSpPr/>
          <p:nvPr/>
        </p:nvSpPr>
        <p:spPr>
          <a:xfrm>
            <a:off x="6949440" y="3776472"/>
            <a:ext cx="1572768" cy="950976"/>
          </a:xfrm>
          <a:prstGeom prst="rect">
            <a:avLst/>
          </a:prstGeom>
          <a:solidFill>
            <a:srgbClr val="FFFFFF"/>
          </a:solidFill>
          <a:ln w="8890">
            <a:solidFill>
              <a:srgbClr val="90B7C8"/>
            </a:solidFill>
            <a:prstDash val="solid"/>
          </a:ln>
        </p:spPr>
      </p:sp>
      <p:sp>
        <p:nvSpPr>
          <p:cNvPr id="28" name="Text 26"/>
          <p:cNvSpPr/>
          <p:nvPr/>
        </p:nvSpPr>
        <p:spPr>
          <a:xfrm>
            <a:off x="7059168" y="3840480"/>
            <a:ext cx="1353312" cy="822960"/>
          </a:xfrm>
          <a:prstGeom prst="rect">
            <a:avLst/>
          </a:prstGeom>
          <a:noFill/>
          <a:ln/>
        </p:spPr>
        <p:txBody>
          <a:bodyPr wrap="square" lIns="254" tIns="254" rIns="254" bIns="254" rtlCol="0" anchor="ctr">
            <a:normAutofit/>
          </a:bodyPr>
          <a:lstStyle/>
          <a:p>
            <a:pPr algn="ctr" indent="0" marL="0">
              <a:buNone/>
            </a:pPr>
            <a:r>
              <a:rPr lang="en-US" sz="1600" b="1" dirty="0">
                <a:solidFill>
                  <a:srgbClr val="0D6A88"/>
                </a:solidFill>
                <a:latin typeface="Aptos" pitchFamily="34" charset="0"/>
                <a:ea typeface="Aptos" pitchFamily="34" charset="-122"/>
                <a:cs typeface="Aptos" pitchFamily="34" charset="-120"/>
              </a:rPr>
              <a:t>100%</a:t>
            </a:r>
            <a:endParaRPr lang="en-US" sz="1600" dirty="0"/>
          </a:p>
        </p:txBody>
      </p:sp>
      <p:sp>
        <p:nvSpPr>
          <p:cNvPr id="29" name="Shape 27"/>
          <p:cNvSpPr/>
          <p:nvPr/>
        </p:nvSpPr>
        <p:spPr>
          <a:xfrm>
            <a:off x="8522208" y="3776472"/>
            <a:ext cx="3136392" cy="950976"/>
          </a:xfrm>
          <a:prstGeom prst="rect">
            <a:avLst/>
          </a:prstGeom>
          <a:solidFill>
            <a:srgbClr val="FFFFFF"/>
          </a:solidFill>
          <a:ln w="8890">
            <a:solidFill>
              <a:srgbClr val="90B7C8"/>
            </a:solidFill>
            <a:prstDash val="solid"/>
          </a:ln>
        </p:spPr>
      </p:sp>
      <p:sp>
        <p:nvSpPr>
          <p:cNvPr id="30" name="Text 28"/>
          <p:cNvSpPr/>
          <p:nvPr/>
        </p:nvSpPr>
        <p:spPr>
          <a:xfrm>
            <a:off x="8631936" y="3840480"/>
            <a:ext cx="2916936" cy="822960"/>
          </a:xfrm>
          <a:prstGeom prst="rect">
            <a:avLst/>
          </a:prstGeom>
          <a:noFill/>
          <a:ln/>
        </p:spPr>
        <p:txBody>
          <a:bodyPr wrap="square" lIns="254" tIns="254" rIns="254" bIns="254" rtlCol="0" anchor="ctr">
            <a:normAutofit/>
          </a:bodyPr>
          <a:lstStyle/>
          <a:p>
            <a:pPr algn="l" indent="0" marL="0">
              <a:buNone/>
            </a:pPr>
            <a:r>
              <a:rPr lang="en-US" sz="1035" i="1" dirty="0">
                <a:solidFill>
                  <a:srgbClr val="14374A"/>
                </a:solidFill>
                <a:latin typeface="Aptos" pitchFamily="34" charset="0"/>
                <a:ea typeface="Aptos" pitchFamily="34" charset="-122"/>
                <a:cs typeface="Aptos" pitchFamily="34" charset="-120"/>
              </a:rPr>
              <a:t>Based on data from LSSP swimming teachers</a:t>
            </a:r>
            <a:endParaRPr lang="en-US" sz="1035" dirty="0"/>
          </a:p>
        </p:txBody>
      </p:sp>
      <p:sp>
        <p:nvSpPr>
          <p:cNvPr id="31" name="Shape 29"/>
          <p:cNvSpPr/>
          <p:nvPr/>
        </p:nvSpPr>
        <p:spPr>
          <a:xfrm>
            <a:off x="502920" y="4727448"/>
            <a:ext cx="6446520" cy="1133856"/>
          </a:xfrm>
          <a:prstGeom prst="rect">
            <a:avLst/>
          </a:prstGeom>
          <a:solidFill>
            <a:srgbClr val="EEF8FC"/>
          </a:solidFill>
          <a:ln w="8890">
            <a:solidFill>
              <a:srgbClr val="90B7C8"/>
            </a:solidFill>
            <a:prstDash val="solid"/>
          </a:ln>
        </p:spPr>
      </p:sp>
      <p:sp>
        <p:nvSpPr>
          <p:cNvPr id="32" name="Text 30"/>
          <p:cNvSpPr/>
          <p:nvPr/>
        </p:nvSpPr>
        <p:spPr>
          <a:xfrm>
            <a:off x="612648" y="4791456"/>
            <a:ext cx="6227064" cy="1005840"/>
          </a:xfrm>
          <a:prstGeom prst="rect">
            <a:avLst/>
          </a:prstGeom>
          <a:noFill/>
          <a:ln/>
        </p:spPr>
        <p:txBody>
          <a:bodyPr wrap="square" lIns="254" tIns="254" rIns="254" bIns="254" rtlCol="0" anchor="ctr">
            <a:normAutofit/>
          </a:bodyPr>
          <a:lstStyle/>
          <a:p>
            <a:pPr algn="l" indent="0" marL="0">
              <a:buNone/>
            </a:pPr>
            <a:r>
              <a:rPr lang="en-US" sz="1035" dirty="0">
                <a:solidFill>
                  <a:srgbClr val="14374A"/>
                </a:solidFill>
                <a:latin typeface="Aptos" pitchFamily="34" charset="0"/>
                <a:ea typeface="Aptos" pitchFamily="34" charset="-122"/>
                <a:cs typeface="Aptos" pitchFamily="34" charset="-120"/>
              </a:rPr>
              <a:t>Schools can choose to use the Primary PE and Sport Premium to provide additional swimming provision, but this must be for activity over and above the national curriculum requirements. Have you used it in this way?</a:t>
            </a:r>
            <a:endParaRPr lang="en-US" sz="1035" dirty="0"/>
          </a:p>
        </p:txBody>
      </p:sp>
      <p:sp>
        <p:nvSpPr>
          <p:cNvPr id="33" name="Shape 31"/>
          <p:cNvSpPr/>
          <p:nvPr/>
        </p:nvSpPr>
        <p:spPr>
          <a:xfrm>
            <a:off x="6949440" y="4727448"/>
            <a:ext cx="1572768" cy="1133856"/>
          </a:xfrm>
          <a:prstGeom prst="rect">
            <a:avLst/>
          </a:prstGeom>
          <a:solidFill>
            <a:srgbClr val="EEF8FC"/>
          </a:solidFill>
          <a:ln w="8890">
            <a:solidFill>
              <a:srgbClr val="90B7C8"/>
            </a:solidFill>
            <a:prstDash val="solid"/>
          </a:ln>
        </p:spPr>
      </p:sp>
      <p:sp>
        <p:nvSpPr>
          <p:cNvPr id="34" name="Text 32"/>
          <p:cNvSpPr/>
          <p:nvPr/>
        </p:nvSpPr>
        <p:spPr>
          <a:xfrm>
            <a:off x="7059168" y="4791456"/>
            <a:ext cx="1353312" cy="1005840"/>
          </a:xfrm>
          <a:prstGeom prst="rect">
            <a:avLst/>
          </a:prstGeom>
          <a:noFill/>
          <a:ln/>
        </p:spPr>
        <p:txBody>
          <a:bodyPr wrap="square" lIns="254" tIns="254" rIns="254" bIns="254" rtlCol="0" anchor="ctr">
            <a:normAutofit/>
          </a:bodyPr>
          <a:lstStyle/>
          <a:p>
            <a:pPr algn="ctr" indent="0" marL="0">
              <a:buNone/>
            </a:pPr>
            <a:r>
              <a:rPr lang="en-US" sz="1600" b="1" dirty="0">
                <a:solidFill>
                  <a:srgbClr val="0D6A88"/>
                </a:solidFill>
                <a:latin typeface="Aptos" pitchFamily="34" charset="0"/>
                <a:ea typeface="Aptos" pitchFamily="34" charset="-122"/>
                <a:cs typeface="Aptos" pitchFamily="34" charset="-120"/>
              </a:rPr>
              <a:t>Yes</a:t>
            </a:r>
            <a:endParaRPr lang="en-US" sz="1600" dirty="0"/>
          </a:p>
        </p:txBody>
      </p:sp>
      <p:sp>
        <p:nvSpPr>
          <p:cNvPr id="35" name="Shape 33"/>
          <p:cNvSpPr/>
          <p:nvPr/>
        </p:nvSpPr>
        <p:spPr>
          <a:xfrm>
            <a:off x="8522208" y="4727448"/>
            <a:ext cx="3136392" cy="1133856"/>
          </a:xfrm>
          <a:prstGeom prst="rect">
            <a:avLst/>
          </a:prstGeom>
          <a:solidFill>
            <a:srgbClr val="EEF8FC"/>
          </a:solidFill>
          <a:ln w="8890">
            <a:solidFill>
              <a:srgbClr val="90B7C8"/>
            </a:solidFill>
            <a:prstDash val="solid"/>
          </a:ln>
        </p:spPr>
      </p:sp>
      <p:sp>
        <p:nvSpPr>
          <p:cNvPr id="36" name="Text 34"/>
          <p:cNvSpPr/>
          <p:nvPr/>
        </p:nvSpPr>
        <p:spPr>
          <a:xfrm>
            <a:off x="8631936" y="4791456"/>
            <a:ext cx="2916936" cy="1005840"/>
          </a:xfrm>
          <a:prstGeom prst="rect">
            <a:avLst/>
          </a:prstGeom>
          <a:noFill/>
          <a:ln/>
        </p:spPr>
        <p:txBody>
          <a:bodyPr wrap="square" lIns="254" tIns="254" rIns="254" bIns="254" rtlCol="0" anchor="ctr">
            <a:normAutofit/>
          </a:bodyPr>
          <a:lstStyle/>
          <a:p>
            <a:pPr algn="l" indent="0" marL="0">
              <a:buNone/>
            </a:pPr>
            <a:r>
              <a:rPr lang="en-US" sz="1035" i="1" dirty="0">
                <a:solidFill>
                  <a:srgbClr val="14374A"/>
                </a:solidFill>
                <a:latin typeface="Aptos" pitchFamily="34" charset="0"/>
                <a:ea typeface="Aptos" pitchFamily="34" charset="-122"/>
                <a:cs typeface="Aptos" pitchFamily="34" charset="-120"/>
              </a:rPr>
              <a:t>Top-up swimming</a:t>
            </a:r>
            <a:endParaRPr lang="en-US" sz="1035" dirty="0"/>
          </a:p>
        </p:txBody>
      </p:sp>
      <p:sp>
        <p:nvSpPr>
          <p:cNvPr id="37" name="Text 35"/>
          <p:cNvSpPr/>
          <p:nvPr/>
        </p:nvSpPr>
        <p:spPr>
          <a:xfrm>
            <a:off x="521208" y="6428232"/>
            <a:ext cx="10607040" cy="228600"/>
          </a:xfrm>
          <a:prstGeom prst="rect">
            <a:avLst/>
          </a:prstGeom>
          <a:noFill/>
          <a:ln/>
        </p:spPr>
        <p:txBody>
          <a:bodyPr wrap="square" lIns="0" tIns="0" rIns="0" bIns="0" rtlCol="0" anchor="ctr"/>
          <a:lstStyle/>
          <a:p>
            <a:pPr indent="0" marL="0">
              <a:buNone/>
            </a:pPr>
            <a:r>
              <a:rPr lang="en-US" sz="940" i="1" dirty="0">
                <a:solidFill>
                  <a:srgbClr val="527385"/>
                </a:solidFill>
                <a:latin typeface="Aptos" pitchFamily="34" charset="0"/>
                <a:ea typeface="Aptos" pitchFamily="34" charset="-122"/>
                <a:cs typeface="Aptos" pitchFamily="34" charset="-120"/>
              </a:rPr>
              <a:t>Data recorded for Year 6 pupils leaving primary school at the end of the last academic year.</a:t>
            </a:r>
            <a:endParaRPr lang="en-US" sz="94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Slide 1</vt:lpstr>
    </vt:vector>
  </TitlesOfParts>
  <Company>OpenAI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KS2 Swimming and Water Safety Outcomes</dc:title>
  <dc:subject>KS2 Swimming and Water Safety outcomes</dc:subject>
  <dc:creator>OpenAI</dc:creator>
  <cp:lastModifiedBy>OpenAI</cp:lastModifiedBy>
  <cp:revision>1</cp:revision>
  <dcterms:created xsi:type="dcterms:W3CDTF">2026-09-29T15:22:29Z</dcterms:created>
  <dcterms:modified xsi:type="dcterms:W3CDTF">2026-09-29T15:22:29Z</dcterms:modified>
</cp:coreProperties>
</file>